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8783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17.01.2025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643050"/>
            <a:ext cx="8500654" cy="2301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Педагогическая практика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«От  Алгоритма дня к Карте дел: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формирование у детей простейших навыков самоорганизации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и активной деятельностной позиции 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214290"/>
            <a:ext cx="6480048" cy="928694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Министерство просвещения Российской Федерации</a:t>
            </a:r>
            <a:br>
              <a:rPr lang="ru-RU" sz="1400" dirty="0" smtClean="0"/>
            </a:br>
            <a:r>
              <a:rPr lang="ru-RU" sz="1400" b="1" dirty="0" smtClean="0"/>
              <a:t>муниципальное автономное дошкольное образовательное учреждение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«Детский сад № 16 «Тополек» г. Енисейска Красноярского края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643306" y="3857628"/>
            <a:ext cx="52864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/>
              <a:t> </a:t>
            </a:r>
            <a:r>
              <a:rPr lang="ru-RU" sz="1600" i="1" dirty="0" smtClean="0"/>
              <a:t>Высоцкая А.М., Фирсова Т.А.</a:t>
            </a:r>
            <a:endParaRPr lang="ru-RU" sz="1600" dirty="0" smtClean="0"/>
          </a:p>
          <a:p>
            <a:pPr algn="r"/>
            <a:r>
              <a:rPr lang="ru-RU" sz="1600" i="1" dirty="0" smtClean="0"/>
              <a:t>воспитатели детей группы среднего и старшего</a:t>
            </a:r>
            <a:endParaRPr lang="ru-RU" sz="1600" dirty="0" smtClean="0"/>
          </a:p>
          <a:p>
            <a:pPr algn="r"/>
            <a:r>
              <a:rPr lang="ru-RU" sz="1600" i="1" dirty="0" smtClean="0"/>
              <a:t>дошкольного возраста (2023-2024 </a:t>
            </a:r>
            <a:r>
              <a:rPr lang="ru-RU" sz="1600" i="1" dirty="0" err="1" smtClean="0"/>
              <a:t>уч</a:t>
            </a:r>
            <a:r>
              <a:rPr lang="ru-RU" sz="1600" i="1" dirty="0" smtClean="0"/>
              <a:t>. г.)</a:t>
            </a:r>
            <a:endParaRPr lang="ru-RU" sz="1600" dirty="0" smtClean="0"/>
          </a:p>
          <a:p>
            <a:pPr algn="r"/>
            <a:r>
              <a:rPr lang="ru-RU" sz="1600" i="1" dirty="0" smtClean="0"/>
              <a:t>Сойко А.В, Пережогина Е.И.</a:t>
            </a:r>
            <a:endParaRPr lang="ru-RU" sz="1600" dirty="0" smtClean="0"/>
          </a:p>
          <a:p>
            <a:pPr algn="r"/>
            <a:r>
              <a:rPr lang="ru-RU" sz="1600" i="1" dirty="0" smtClean="0"/>
              <a:t>воспитатели детей группы младшего дошкольного возраста</a:t>
            </a:r>
            <a:endParaRPr lang="ru-RU" sz="1600" dirty="0" smtClean="0"/>
          </a:p>
          <a:p>
            <a:pPr algn="r"/>
            <a:r>
              <a:rPr lang="ru-RU" sz="1600" i="1" dirty="0" smtClean="0"/>
              <a:t>(2023-2024 </a:t>
            </a:r>
            <a:r>
              <a:rPr lang="ru-RU" sz="1600" i="1" dirty="0" err="1" smtClean="0"/>
              <a:t>уч</a:t>
            </a:r>
            <a:r>
              <a:rPr lang="ru-RU" sz="1600" i="1" dirty="0" smtClean="0"/>
              <a:t>. г.)</a:t>
            </a:r>
            <a:endParaRPr lang="ru-RU" sz="1600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86182" y="6357958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Енисейск 2024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115328" cy="7972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Создание ситуаций уверенности и успешности ребенка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Рисунок 5" descr="2x3u4VvAOBvegrllnG8pkMcyFx2BEhf7KsPdg2ZhPEscG8I4QWCGtAl3L-qQCrjM48nP_3iZ5PwfnY5VTAdA8BH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4286248" cy="3214686"/>
          </a:xfrm>
          <a:prstGeom prst="rect">
            <a:avLst/>
          </a:prstGeom>
        </p:spPr>
      </p:pic>
      <p:pic>
        <p:nvPicPr>
          <p:cNvPr id="7" name="Рисунок 6" descr="w09MNpUB27yGiGzJlO4e25HnNQ_Ghf2FFNskdJZvg2h36igaqZBpsV7t8paM-BsDzds269d0U43tzdpWxIFASE5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214422"/>
            <a:ext cx="3714752" cy="3714752"/>
          </a:xfrm>
          <a:prstGeom prst="rect">
            <a:avLst/>
          </a:prstGeom>
        </p:spPr>
      </p:pic>
      <p:pic>
        <p:nvPicPr>
          <p:cNvPr id="8" name="Рисунок 7" descr="-3XLaMS6ZW2gTYi4yXQ0CrZ47q8LtFTwdHawdcIom6Tdpd-hwKD7acrQdC6IXQUh5UUWexz8qpIDQCbcwZISd4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3643314"/>
            <a:ext cx="4095747" cy="3071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VzbdtzUYjFfDfms0hrJoD90jXAQp3o-kFSqs_rCcwTNPZEmYZcEhrc3eXiXEmpeyLz_N-b2VLk_ApOa4FMqUDC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2894352" cy="3857628"/>
          </a:xfrm>
          <a:prstGeom prst="rect">
            <a:avLst/>
          </a:prstGeom>
        </p:spPr>
      </p:pic>
      <p:pic>
        <p:nvPicPr>
          <p:cNvPr id="3" name="Рисунок 2" descr="MQ8H3WRXTxvuAEVXfhVGqoE7pI8gN1LI_MOsySSTwHnlOp6EoletdG_QTPFipZ5b805-h-0-6PhM3qPRIg0B6Njj.jpg"/>
          <p:cNvPicPr>
            <a:picLocks noChangeAspect="1"/>
          </p:cNvPicPr>
          <p:nvPr/>
        </p:nvPicPr>
        <p:blipFill>
          <a:blip r:embed="rId3"/>
          <a:srcRect t="16923" r="27692" b="15384"/>
          <a:stretch>
            <a:fillRect/>
          </a:stretch>
        </p:blipFill>
        <p:spPr>
          <a:xfrm>
            <a:off x="4214810" y="214290"/>
            <a:ext cx="3357586" cy="3143272"/>
          </a:xfrm>
          <a:prstGeom prst="rect">
            <a:avLst/>
          </a:prstGeom>
        </p:spPr>
      </p:pic>
      <p:pic>
        <p:nvPicPr>
          <p:cNvPr id="4" name="Рисунок 3" descr="ztxYnJtptZYQMJhfAN6TjGSkZub81SGUJzeiIoGcupddgiyEZAX8OXaxlZ0MVAG-DgI-haX0vGm9h6sMBI2ms1M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3000372"/>
            <a:ext cx="3571876" cy="3571876"/>
          </a:xfrm>
          <a:prstGeom prst="rect">
            <a:avLst/>
          </a:prstGeom>
        </p:spPr>
      </p:pic>
      <p:pic>
        <p:nvPicPr>
          <p:cNvPr id="5" name="Рисунок 4" descr="eRm1wg5sT-8ACyZkFQtYgg-DW-T5KUw5ysBORdzSCD1Zy-3kiMC0UNMcazdsTsVlLhoKbVe4YNDBzBZw48pWBnFo.jpg"/>
          <p:cNvPicPr>
            <a:picLocks noChangeAspect="1"/>
          </p:cNvPicPr>
          <p:nvPr/>
        </p:nvPicPr>
        <p:blipFill>
          <a:blip r:embed="rId5"/>
          <a:srcRect l="9738" t="9375" b="10416"/>
          <a:stretch>
            <a:fillRect/>
          </a:stretch>
        </p:blipFill>
        <p:spPr>
          <a:xfrm>
            <a:off x="5643570" y="2714620"/>
            <a:ext cx="3136517" cy="37147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241212160823.jpg"/>
          <p:cNvPicPr>
            <a:picLocks noChangeAspect="1"/>
          </p:cNvPicPr>
          <p:nvPr/>
        </p:nvPicPr>
        <p:blipFill>
          <a:blip r:embed="rId2" cstate="print"/>
          <a:srcRect l="18180" r="23714"/>
          <a:stretch>
            <a:fillRect/>
          </a:stretch>
        </p:blipFill>
        <p:spPr>
          <a:xfrm>
            <a:off x="428596" y="357165"/>
            <a:ext cx="1500198" cy="3429001"/>
          </a:xfrm>
          <a:prstGeom prst="rect">
            <a:avLst/>
          </a:prstGeom>
        </p:spPr>
      </p:pic>
      <p:pic>
        <p:nvPicPr>
          <p:cNvPr id="4" name="Рисунок 3" descr="IMG20241212161207.jpg"/>
          <p:cNvPicPr>
            <a:picLocks noChangeAspect="1"/>
          </p:cNvPicPr>
          <p:nvPr/>
        </p:nvPicPr>
        <p:blipFill>
          <a:blip r:embed="rId3" cstate="print"/>
          <a:srcRect l="9215" t="4166"/>
          <a:stretch>
            <a:fillRect/>
          </a:stretch>
        </p:blipFill>
        <p:spPr>
          <a:xfrm rot="5400000" flipH="1">
            <a:off x="9095" y="4134252"/>
            <a:ext cx="2696365" cy="2143116"/>
          </a:xfrm>
          <a:prstGeom prst="rect">
            <a:avLst/>
          </a:prstGeom>
        </p:spPr>
      </p:pic>
      <p:pic>
        <p:nvPicPr>
          <p:cNvPr id="5" name="Рисунок 4" descr="IMG20241028125527.jpg"/>
          <p:cNvPicPr>
            <a:picLocks noChangeAspect="1"/>
          </p:cNvPicPr>
          <p:nvPr/>
        </p:nvPicPr>
        <p:blipFill>
          <a:blip r:embed="rId4" cstate="print"/>
          <a:srcRect b="18750"/>
          <a:stretch>
            <a:fillRect/>
          </a:stretch>
        </p:blipFill>
        <p:spPr>
          <a:xfrm>
            <a:off x="2428860" y="214290"/>
            <a:ext cx="3376239" cy="3643314"/>
          </a:xfrm>
          <a:prstGeom prst="rect">
            <a:avLst/>
          </a:prstGeom>
        </p:spPr>
      </p:pic>
      <p:pic>
        <p:nvPicPr>
          <p:cNvPr id="6" name="Рисунок 5" descr="IMG20241008082746.jpg"/>
          <p:cNvPicPr>
            <a:picLocks noChangeAspect="1"/>
          </p:cNvPicPr>
          <p:nvPr/>
        </p:nvPicPr>
        <p:blipFill>
          <a:blip r:embed="rId5" cstate="print"/>
          <a:srcRect l="8431" t="17708" r="12353" b="15625"/>
          <a:stretch>
            <a:fillRect/>
          </a:stretch>
        </p:blipFill>
        <p:spPr>
          <a:xfrm>
            <a:off x="3929058" y="3571876"/>
            <a:ext cx="4960477" cy="3143272"/>
          </a:xfrm>
          <a:prstGeom prst="rect">
            <a:avLst/>
          </a:prstGeom>
        </p:spPr>
      </p:pic>
      <p:pic>
        <p:nvPicPr>
          <p:cNvPr id="8" name="Рисунок 7" descr="IMG202410281601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6055432" y="445370"/>
            <a:ext cx="2510398" cy="33341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7972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Создание ситуаций для развития рефлексивного мышление детей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90"/>
          <p:cNvPicPr/>
          <p:nvPr/>
        </p:nvPicPr>
        <p:blipFill>
          <a:blip r:embed="rId2" cstate="print"/>
          <a:srcRect t="29851"/>
          <a:stretch/>
        </p:blipFill>
        <p:spPr>
          <a:xfrm>
            <a:off x="6072198" y="4214818"/>
            <a:ext cx="2928926" cy="2446119"/>
          </a:xfrm>
          <a:prstGeom prst="rect">
            <a:avLst/>
          </a:prstGeom>
        </p:spPr>
      </p:pic>
      <p:pic>
        <p:nvPicPr>
          <p:cNvPr id="4" name="Рисунок 3" descr="20241212_164145.jpg"/>
          <p:cNvPicPr>
            <a:picLocks noChangeAspect="1"/>
          </p:cNvPicPr>
          <p:nvPr/>
        </p:nvPicPr>
        <p:blipFill>
          <a:blip r:embed="rId3" cstate="print"/>
          <a:srcRect t="23958" r="9722"/>
          <a:stretch>
            <a:fillRect/>
          </a:stretch>
        </p:blipFill>
        <p:spPr>
          <a:xfrm>
            <a:off x="6500826" y="1357298"/>
            <a:ext cx="2417129" cy="2714620"/>
          </a:xfrm>
          <a:prstGeom prst="rect">
            <a:avLst/>
          </a:prstGeom>
        </p:spPr>
      </p:pic>
      <p:pic>
        <p:nvPicPr>
          <p:cNvPr id="5" name="Рисунок 4" descr="IMG-20241015-WA0005.jpg"/>
          <p:cNvPicPr>
            <a:picLocks noChangeAspect="1"/>
          </p:cNvPicPr>
          <p:nvPr/>
        </p:nvPicPr>
        <p:blipFill>
          <a:blip r:embed="rId4" cstate="print"/>
          <a:srcRect t="2703"/>
          <a:stretch>
            <a:fillRect/>
          </a:stretch>
        </p:blipFill>
        <p:spPr>
          <a:xfrm>
            <a:off x="285720" y="1357298"/>
            <a:ext cx="2643182" cy="2571744"/>
          </a:xfrm>
          <a:prstGeom prst="rect">
            <a:avLst/>
          </a:prstGeom>
        </p:spPr>
      </p:pic>
      <p:pic>
        <p:nvPicPr>
          <p:cNvPr id="6" name="Рисунок 5" descr="IMG202410281554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1428736"/>
            <a:ext cx="3554008" cy="2675959"/>
          </a:xfrm>
          <a:prstGeom prst="rect">
            <a:avLst/>
          </a:prstGeom>
        </p:spPr>
      </p:pic>
      <p:pic>
        <p:nvPicPr>
          <p:cNvPr id="7" name="Рисунок 6" descr="nLgIThtiiIJWzpFVJhcETSjbZWyzQcgkVvIm8FBXz8pQNwd0ncw0Cabawm7paCRX6ts9reqPd1s5EAhDT-z1p4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3929066"/>
            <a:ext cx="4857752" cy="27248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401080" cy="58291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Общие результаты реализации практики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1285860"/>
            <a:ext cx="87154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У детей  формируются представления о последовательности и содержательности событий в группе и детском саду</a:t>
            </a:r>
          </a:p>
          <a:p>
            <a:pPr lvl="0" algn="just">
              <a:buFont typeface="Wingdings" pitchFamily="2" charset="2"/>
              <a:buChar char="Ø"/>
            </a:pP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Дети более осознанно и осмысленно позиционируют себя в детско- взрослом сообществе</a:t>
            </a:r>
          </a:p>
          <a:p>
            <a:pPr lvl="0" algn="just">
              <a:buFont typeface="Wingdings" pitchFamily="2" charset="2"/>
              <a:buChar char="Ø"/>
            </a:pP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Дети активны в общении, деятельности, способны соотносить свои ожидания с реальной ситуацией</a:t>
            </a:r>
          </a:p>
          <a:p>
            <a:pPr lvl="0" algn="just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Дети проявляют активность в планировании собственных и совместных дел</a:t>
            </a:r>
          </a:p>
          <a:p>
            <a:pPr lvl="0" algn="just">
              <a:buFont typeface="Wingdings" pitchFamily="2" charset="2"/>
              <a:buChar char="Ø"/>
            </a:pP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У детей формируется уверенность в своих возможностях, эмоциональная устойчивость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467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Актуальность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928670"/>
            <a:ext cx="8215370" cy="140017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Воспитание </a:t>
            </a:r>
            <a:r>
              <a:rPr lang="ru-RU" dirty="0" smtClean="0"/>
              <a:t>человека, </a:t>
            </a:r>
            <a:r>
              <a:rPr lang="ru-RU" dirty="0" smtClean="0"/>
              <a:t>готового к принятию собственных решений, способного достигать поставленной цели, нести ответственность за свои действия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1660684519_54-kartinkin-net-p-fon-dopolnitelnoe-obrazovanie-krasivo-5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214554"/>
            <a:ext cx="4357694" cy="4357694"/>
          </a:xfrm>
          <a:prstGeom prst="rect">
            <a:avLst/>
          </a:prstGeom>
        </p:spPr>
      </p:pic>
      <p:pic>
        <p:nvPicPr>
          <p:cNvPr id="5" name="Рисунок 4" descr="978814155_0_0_0_0_0x0_100_0_0_88a0cbc9044d7a58e5a5e6ec0f8b24cf.jpg"/>
          <p:cNvPicPr>
            <a:picLocks noChangeAspect="1"/>
          </p:cNvPicPr>
          <p:nvPr/>
        </p:nvPicPr>
        <p:blipFill>
          <a:blip r:embed="rId3"/>
          <a:srcRect l="48539" t="25000" r="32465" b="50000"/>
          <a:stretch>
            <a:fillRect/>
          </a:stretch>
        </p:blipFill>
        <p:spPr>
          <a:xfrm>
            <a:off x="4500562" y="3500438"/>
            <a:ext cx="928694" cy="1714512"/>
          </a:xfrm>
          <a:prstGeom prst="rect">
            <a:avLst/>
          </a:prstGeom>
        </p:spPr>
      </p:pic>
      <p:pic>
        <p:nvPicPr>
          <p:cNvPr id="6" name="Рисунок 5" descr="978814155_0_0_0_0_0x0_100_0_0_88a0cbc9044d7a58e5a5e6ec0f8b24cf.jpg"/>
          <p:cNvPicPr>
            <a:picLocks noChangeAspect="1"/>
          </p:cNvPicPr>
          <p:nvPr/>
        </p:nvPicPr>
        <p:blipFill>
          <a:blip r:embed="rId3"/>
          <a:srcRect l="9085" t="23958" r="71919" b="51042"/>
          <a:stretch>
            <a:fillRect/>
          </a:stretch>
        </p:blipFill>
        <p:spPr>
          <a:xfrm>
            <a:off x="3571868" y="3500438"/>
            <a:ext cx="928694" cy="17145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 rot="16200000">
            <a:off x="3964777" y="2178835"/>
            <a:ext cx="1428760" cy="2786082"/>
          </a:xfrm>
          <a:prstGeom prst="rightArrow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В результате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8926" y="5857892"/>
            <a:ext cx="3714776" cy="8572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Сферы развития инициативы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4357694"/>
            <a:ext cx="8143932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Творческая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 Инициатива как целеполагание и волевое усилие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Коммуникативная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Познавательная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Двигательной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728" y="1714488"/>
            <a:ext cx="6429420" cy="11430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ребенок стремится достичь результат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он способен поставить цель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у ребенка появляется замысел</a:t>
            </a: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трелка вверх 10"/>
          <p:cNvSpPr/>
          <p:nvPr/>
        </p:nvSpPr>
        <p:spPr>
          <a:xfrm>
            <a:off x="3929058" y="1000108"/>
            <a:ext cx="1500198" cy="6429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857356" y="142852"/>
            <a:ext cx="5643602" cy="785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Ребенок – субъект образования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142852"/>
            <a:ext cx="3355848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Проблема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1285860"/>
            <a:ext cx="364333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Недостаточно визуализировано в среде содержание дел дня </a:t>
            </a:r>
          </a:p>
          <a:p>
            <a:pPr>
              <a:buFont typeface="Wingdings" pitchFamily="2" charset="2"/>
              <a:buChar char="Ø"/>
            </a:pPr>
            <a:endParaRPr lang="ru-RU" sz="2400" dirty="0" smtClean="0">
              <a:solidFill>
                <a:schemeClr val="tx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Несоответствие ожиданий детей происходящим событиям</a:t>
            </a:r>
          </a:p>
          <a:p>
            <a:pPr>
              <a:buFont typeface="Wingdings" pitchFamily="2" charset="2"/>
              <a:buChar char="Ø"/>
            </a:pPr>
            <a:endParaRPr lang="ru-RU" sz="2400" dirty="0" smtClean="0">
              <a:solidFill>
                <a:schemeClr val="tx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Тревожность и неудовлетворение потребностей детей</a:t>
            </a:r>
          </a:p>
          <a:p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4643438" y="2357430"/>
            <a:ext cx="1357322" cy="2071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15074" y="2714620"/>
            <a:ext cx="2786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Разлад с самим собой и окружающими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7158" y="142852"/>
            <a:ext cx="3355848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Дефициты  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Основания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786" y="1428736"/>
            <a:ext cx="69294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</a:rPr>
              <a:t>психолого- педагогические условия для успешной реализации образовательной программы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7030A0"/>
                </a:solidFill>
              </a:rPr>
              <a:t>социо- игровые подходы к педагогике  (Е.Е. </a:t>
            </a:r>
            <a:r>
              <a:rPr lang="ru-RU" sz="2800" dirty="0" err="1" smtClean="0">
                <a:solidFill>
                  <a:srgbClr val="7030A0"/>
                </a:solidFill>
              </a:rPr>
              <a:t>Шулешко</a:t>
            </a:r>
            <a:r>
              <a:rPr lang="ru-RU" sz="2800" dirty="0" smtClean="0">
                <a:solidFill>
                  <a:srgbClr val="7030A0"/>
                </a:solidFill>
              </a:rPr>
              <a:t>)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методические рекомендации по организации и проведению педагогической диагностики с использованием инструментария ФИРО</a:t>
            </a:r>
          </a:p>
          <a:p>
            <a:endParaRPr lang="ru-RU" dirty="0" smtClean="0">
              <a:solidFill>
                <a:schemeClr val="tx2">
                  <a:lumMod val="2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142900"/>
            <a:ext cx="7470648" cy="6543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Цель практики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28604"/>
            <a:ext cx="8786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Ф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ормирование 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у ребенка простейших навыков самоорганизации и активной деятельностной позиции  в детском 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саду, 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через обустройство среды, общение с  другими детьми и взрослым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984" y="1857364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Задачи практики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428868"/>
            <a:ext cx="85725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Обустраивать среду группы с учетом принципа гибкости и визуализации</a:t>
            </a:r>
          </a:p>
          <a:p>
            <a:pPr lvl="0"/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Вовлекать детей в планирование дел в течении дня</a:t>
            </a:r>
          </a:p>
          <a:p>
            <a:pPr lvl="0"/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Создавать ситуации общения и взаимодействия детей и взрослого</a:t>
            </a:r>
          </a:p>
          <a:p>
            <a:pPr lvl="0"/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Создавать ситуации уверенности и успешности ребенка</a:t>
            </a:r>
          </a:p>
          <a:p>
            <a:pPr lvl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Создавать условия, способствующие рефлексивному мышлению детей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320"/>
            <a:ext cx="8715436" cy="86866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Введение Алгоритма дня в уклад жизни группы, визуализация его в среде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 descr="IMG20241028125422.jpg"/>
          <p:cNvPicPr>
            <a:picLocks noChangeAspect="1"/>
          </p:cNvPicPr>
          <p:nvPr/>
        </p:nvPicPr>
        <p:blipFill>
          <a:blip r:embed="rId2" cstate="print"/>
          <a:srcRect l="19564" t="4393" b="11034"/>
          <a:stretch>
            <a:fillRect/>
          </a:stretch>
        </p:blipFill>
        <p:spPr>
          <a:xfrm>
            <a:off x="5072066" y="1357298"/>
            <a:ext cx="3939157" cy="5500702"/>
          </a:xfrm>
          <a:prstGeom prst="rect">
            <a:avLst/>
          </a:prstGeom>
        </p:spPr>
      </p:pic>
      <p:pic>
        <p:nvPicPr>
          <p:cNvPr id="4" name="Рисунок 3" descr="IMG20241028130849.jpg"/>
          <p:cNvPicPr>
            <a:picLocks noChangeAspect="1"/>
          </p:cNvPicPr>
          <p:nvPr/>
        </p:nvPicPr>
        <p:blipFill>
          <a:blip r:embed="rId3" cstate="print"/>
          <a:srcRect t="19791" b="32292"/>
          <a:stretch>
            <a:fillRect/>
          </a:stretch>
        </p:blipFill>
        <p:spPr>
          <a:xfrm>
            <a:off x="0" y="1357298"/>
            <a:ext cx="4950153" cy="1785950"/>
          </a:xfrm>
          <a:prstGeom prst="rect">
            <a:avLst/>
          </a:prstGeom>
        </p:spPr>
      </p:pic>
      <p:pic>
        <p:nvPicPr>
          <p:cNvPr id="5" name="Picture 90"/>
          <p:cNvPicPr/>
          <p:nvPr/>
        </p:nvPicPr>
        <p:blipFill>
          <a:blip r:embed="rId4"/>
          <a:srcRect t="29851"/>
          <a:stretch/>
        </p:blipFill>
        <p:spPr>
          <a:xfrm>
            <a:off x="285720" y="2983121"/>
            <a:ext cx="4357717" cy="38748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0241008082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214290"/>
            <a:ext cx="2796990" cy="3714752"/>
          </a:xfrm>
          <a:prstGeom prst="rect">
            <a:avLst/>
          </a:prstGeom>
        </p:spPr>
      </p:pic>
      <p:pic>
        <p:nvPicPr>
          <p:cNvPr id="3" name="Рисунок 2" descr="IMG20241008082834_BURST001_C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3012144" cy="4000504"/>
          </a:xfrm>
          <a:prstGeom prst="rect">
            <a:avLst/>
          </a:prstGeom>
        </p:spPr>
      </p:pic>
      <p:pic>
        <p:nvPicPr>
          <p:cNvPr id="4" name="Рисунок 3" descr="IMG20241028125453.jpg"/>
          <p:cNvPicPr>
            <a:picLocks noChangeAspect="1"/>
          </p:cNvPicPr>
          <p:nvPr/>
        </p:nvPicPr>
        <p:blipFill>
          <a:blip r:embed="rId4" cstate="print"/>
          <a:srcRect l="10000" t="14583" r="12353" b="17708"/>
          <a:stretch>
            <a:fillRect/>
          </a:stretch>
        </p:blipFill>
        <p:spPr>
          <a:xfrm>
            <a:off x="214282" y="3500414"/>
            <a:ext cx="5113862" cy="3357586"/>
          </a:xfrm>
          <a:prstGeom prst="rect">
            <a:avLst/>
          </a:prstGeom>
        </p:spPr>
      </p:pic>
      <p:pic>
        <p:nvPicPr>
          <p:cNvPr id="5" name="Рисунок 4" descr="IMG20241028125519.jpg"/>
          <p:cNvPicPr>
            <a:picLocks noChangeAspect="1"/>
          </p:cNvPicPr>
          <p:nvPr/>
        </p:nvPicPr>
        <p:blipFill>
          <a:blip r:embed="rId5" cstate="print"/>
          <a:srcRect l="15413" t="10416" r="14030" b="13541"/>
          <a:stretch>
            <a:fillRect/>
          </a:stretch>
        </p:blipFill>
        <p:spPr>
          <a:xfrm>
            <a:off x="5286380" y="857232"/>
            <a:ext cx="3643338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72578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Создание ситуаций общения и взаимодействия детей и взрослого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1746" name="Picture 2" descr="C:\Users\User\Desktop\2024-2025 учебный год\семинар по ЛРОС\от Максимовой ТА\10000303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88162" y="5286388"/>
            <a:ext cx="33032700" cy="44043600"/>
          </a:xfrm>
          <a:prstGeom prst="rect">
            <a:avLst/>
          </a:prstGeom>
          <a:noFill/>
        </p:spPr>
      </p:pic>
      <p:pic>
        <p:nvPicPr>
          <p:cNvPr id="9" name="Рисунок 8" descr="T7o__q_aZewZmfgBScTB8tLAsc3qirBbrlokpdZp9d2DtF2FDMJbi2eRvm-VHk_0YPLHd6eFfwgYPz_EfLzb-sh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00438"/>
            <a:ext cx="2358357" cy="3143248"/>
          </a:xfrm>
          <a:prstGeom prst="rect">
            <a:avLst/>
          </a:prstGeom>
        </p:spPr>
      </p:pic>
      <p:pic>
        <p:nvPicPr>
          <p:cNvPr id="10" name="Рисунок 9" descr="S8tASYzYruCRi3ZxpjEk2vtEmD0ad3ndRwD6SLyUbQzeMlVUep52tDXfQlGeeyxGQdiKNpPrij5KW1qazEnD_qn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1428736"/>
            <a:ext cx="1875962" cy="2500306"/>
          </a:xfrm>
          <a:prstGeom prst="rect">
            <a:avLst/>
          </a:prstGeom>
        </p:spPr>
      </p:pic>
      <p:pic>
        <p:nvPicPr>
          <p:cNvPr id="11" name="Рисунок 10" descr="rhazr0t18cMvtGLjkRuNLlZ0oizmnzdefOWq0eyNZs4079dQKMy_LMFondOuW3RZ84vfWlmODk6vGjMxEKZhacRt.jpg"/>
          <p:cNvPicPr>
            <a:picLocks noChangeAspect="1"/>
          </p:cNvPicPr>
          <p:nvPr/>
        </p:nvPicPr>
        <p:blipFill>
          <a:blip r:embed="rId5"/>
          <a:srcRect t="14583" b="14583"/>
          <a:stretch>
            <a:fillRect/>
          </a:stretch>
        </p:blipFill>
        <p:spPr>
          <a:xfrm>
            <a:off x="3143240" y="3429000"/>
            <a:ext cx="2553837" cy="3214710"/>
          </a:xfrm>
          <a:prstGeom prst="rect">
            <a:avLst/>
          </a:prstGeom>
        </p:spPr>
      </p:pic>
      <p:pic>
        <p:nvPicPr>
          <p:cNvPr id="12" name="Рисунок 11" descr="h8wssLKcnOBsQeyAnXH786Jh1XANu9yJLX7Dcwoud3IW-yenc8z02nd_M0Flk0mmPv5ahMrC--FPPn8aUAcTxjOf.jpg"/>
          <p:cNvPicPr>
            <a:picLocks noChangeAspect="1"/>
          </p:cNvPicPr>
          <p:nvPr/>
        </p:nvPicPr>
        <p:blipFill>
          <a:blip r:embed="rId6" cstate="print"/>
          <a:srcRect l="17708" t="18750"/>
          <a:stretch>
            <a:fillRect/>
          </a:stretch>
        </p:blipFill>
        <p:spPr>
          <a:xfrm>
            <a:off x="6000760" y="1214422"/>
            <a:ext cx="2604715" cy="2571744"/>
          </a:xfrm>
          <a:prstGeom prst="rect">
            <a:avLst/>
          </a:prstGeom>
        </p:spPr>
      </p:pic>
      <p:pic>
        <p:nvPicPr>
          <p:cNvPr id="13" name="Рисунок 12" descr="9mTefLZ3nPtdjhxJP6J7ff4KJRaiVTAkxhFqf5rS3WtV0KZL8AyIBVhnjobjZKnOo7EZGlDrr0V-vOVtb2ocUV3O (1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322" y="3571876"/>
            <a:ext cx="2303858" cy="3071810"/>
          </a:xfrm>
          <a:prstGeom prst="rect">
            <a:avLst/>
          </a:prstGeom>
        </p:spPr>
      </p:pic>
      <p:pic>
        <p:nvPicPr>
          <p:cNvPr id="14" name="Рисунок 13" descr="20241212_17013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596" y="1285860"/>
            <a:ext cx="3190865" cy="23931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Другая 3">
      <a:dk1>
        <a:srgbClr val="BFBFBF"/>
      </a:dk1>
      <a:lt1>
        <a:sysClr val="window" lastClr="FFFFFF"/>
      </a:lt1>
      <a:dk2>
        <a:srgbClr val="B8CFFF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288</TotalTime>
  <Words>318</Words>
  <PresentationFormat>Экран (4:3)</PresentationFormat>
  <Paragraphs>60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Техническая</vt:lpstr>
      <vt:lpstr>Педагогическая практика «От  Алгоритма дня к Карте дел: формирование у детей простейших навыков самоорганизации и активной деятельностной позиции » </vt:lpstr>
      <vt:lpstr>Актуальность </vt:lpstr>
      <vt:lpstr>Слайд 3</vt:lpstr>
      <vt:lpstr>Проблема </vt:lpstr>
      <vt:lpstr>Основания </vt:lpstr>
      <vt:lpstr>Цель практики</vt:lpstr>
      <vt:lpstr>Введение Алгоритма дня в уклад жизни группы, визуализация его в среде</vt:lpstr>
      <vt:lpstr>Слайд 8</vt:lpstr>
      <vt:lpstr>Создание ситуаций общения и взаимодействия детей и взрослого</vt:lpstr>
      <vt:lpstr>Создание ситуаций уверенности и успешности ребенка</vt:lpstr>
      <vt:lpstr>Слайд 11</vt:lpstr>
      <vt:lpstr>Слайд 12</vt:lpstr>
      <vt:lpstr>Создание ситуаций для развития рефлексивного мышление детей</vt:lpstr>
      <vt:lpstr>Общие результаты реализации практики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Педагогическая практика «От  Алгоритма дня к Карте дел: формирование организационных навыков  и активной позиции   у детей в ДОУ» </dc:title>
  <dc:creator>User</dc:creator>
  <cp:lastModifiedBy>User</cp:lastModifiedBy>
  <cp:revision>37</cp:revision>
  <dcterms:created xsi:type="dcterms:W3CDTF">2024-12-12T06:14:35Z</dcterms:created>
  <dcterms:modified xsi:type="dcterms:W3CDTF">2025-01-17T02:50:46Z</dcterms:modified>
</cp:coreProperties>
</file>