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image" Target="../media/image-11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png"/><Relationship Id="rId5" Type="http://schemas.openxmlformats.org/officeDocument/2006/relationships/image" Target="../media/image-12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image" Target="../media/image-16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D64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663675" y="4258175"/>
            <a:ext cx="16960500" cy="4791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7712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Игры со световым столом: комплексное развитие ребёнка
</a:t>
            </a:r>
            <a:pPr algn="ctr" indent="0" marL="0">
              <a:lnSpc>
                <a:spcPct val="100000"/>
              </a:lnSpc>
              <a:buNone/>
            </a:pPr>
            <a:r>
              <a:rPr lang="en-US" sz="6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ct val="100000"/>
              </a:lnSpc>
              <a:buNone/>
            </a:pPr>
            <a:r>
              <a:rPr lang="en-US" sz="3606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Световой стол объединяет тактильные, визуальные и моторные навыки для гармоничного развития ребёнка.
</a:t>
            </a:r>
            <a:pPr algn="ctr" indent="0" marL="0">
              <a:lnSpc>
                <a:spcPct val="100000"/>
              </a:lnSpc>
              <a:buNone/>
            </a:pPr>
            <a:r>
              <a:rPr lang="en-US" sz="3606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ct val="100000"/>
              </a:lnSpc>
              <a:buNone/>
            </a:pPr>
            <a:r>
              <a:rPr lang="en-US" sz="2400" i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7712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E4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950" y="2756271"/>
            <a:ext cx="9453600" cy="5262583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1461100" y="2888875"/>
            <a:ext cx="4800600" cy="5264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50041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Дети, играющие со световым столом, показывают устойчивое увеличение времени сосредоточенности на учебных заданиях.
</a:t>
            </a:r>
            <a:pPr algn="l" indent="0" marL="0">
              <a:lnSpc>
                <a:spcPct val="150041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50041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светового стола повышает среднее время концентрации детей на 30% по сравнению с контролем.
</a:t>
            </a:r>
            <a:endParaRPr lang="en-US" sz="2400" dirty="0"/>
          </a:p>
        </p:txBody>
      </p:sp>
      <p:sp>
        <p:nvSpPr>
          <p:cNvPr id="7" name="Text 1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2700" dirty="0"/>
          </a:p>
        </p:txBody>
      </p:sp>
      <p:sp>
        <p:nvSpPr>
          <p:cNvPr id="8" name="Text 2"/>
          <p:cNvSpPr txBox="1"/>
          <p:nvPr/>
        </p:nvSpPr>
        <p:spPr>
          <a:xfrm>
            <a:off x="1092450" y="438150"/>
            <a:ext cx="16103100" cy="160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5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Рост концентрации внимания при использовании светового стола
</a:t>
            </a:r>
            <a:endParaRPr lang="en-US" sz="5000" dirty="0"/>
          </a:p>
        </p:txBody>
      </p:sp>
      <p:sp>
        <p:nvSpPr>
          <p:cNvPr id="9" name="Text 3"/>
          <p:cNvSpPr txBox="1"/>
          <p:nvPr/>
        </p:nvSpPr>
        <p:spPr>
          <a:xfrm>
            <a:off x="7811749" y="8183125"/>
            <a:ext cx="89508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ct val="150041"/>
              </a:lnSpc>
              <a:buNone/>
            </a:pPr>
            <a:r>
              <a:rPr lang="en-US" sz="1454" i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Исследование детских образовательных учреждений, 2023
</a:t>
            </a:r>
            <a:endParaRPr lang="en-US" sz="1454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75" y="1879782"/>
            <a:ext cx="8490900" cy="4311785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050" y="1879807"/>
            <a:ext cx="8490900" cy="431178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92524" y="9607900"/>
            <a:ext cx="2706000" cy="469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2700" dirty="0"/>
          </a:p>
        </p:txBody>
      </p:sp>
      <p:sp>
        <p:nvSpPr>
          <p:cNvPr id="8" name="Text 1"/>
          <p:cNvSpPr txBox="1"/>
          <p:nvPr/>
        </p:nvSpPr>
        <p:spPr>
          <a:xfrm>
            <a:off x="669325" y="6327889"/>
            <a:ext cx="8212200" cy="261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Свобода творчества в каждой игре
</a:t>
            </a:r>
            <a:pPr algn="l" indent="0" marL="0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9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Свободное экспериментирование с песком и крупами на световом столе способствует раскрытию творческого потенциала ребёнка. Дети создают уникальные узоры, что развивает воображение и нестандартное мышление.
</a:t>
            </a:r>
            <a:endParaRPr lang="en-US" sz="2800" dirty="0"/>
          </a:p>
        </p:txBody>
      </p:sp>
      <p:sp>
        <p:nvSpPr>
          <p:cNvPr id="9" name="Text 2"/>
          <p:cNvSpPr txBox="1"/>
          <p:nvPr/>
        </p:nvSpPr>
        <p:spPr>
          <a:xfrm>
            <a:off x="9458400" y="6327889"/>
            <a:ext cx="8212200" cy="261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Визуальное самовыражение через свет и формы
</a:t>
            </a:r>
            <a:pPr algn="l" indent="0" marL="0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9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Игры со световым столом позволяют детям выражать мысли через визуальные образы. Формирование композиций и абстрактных фигур способствует развитию навыков визуального восприятия и творческой самореализации.
</a:t>
            </a:r>
            <a:endParaRPr lang="en-US" sz="2800" dirty="0"/>
          </a:p>
        </p:txBody>
      </p:sp>
      <p:sp>
        <p:nvSpPr>
          <p:cNvPr id="10" name="Text 3"/>
          <p:cNvSpPr txBox="1"/>
          <p:nvPr/>
        </p:nvSpPr>
        <p:spPr>
          <a:xfrm>
            <a:off x="2207850" y="399425"/>
            <a:ext cx="13872300" cy="1290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5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Развитие творческого мышления через световой стол
</a:t>
            </a:r>
            <a:endParaRPr lang="en-US" sz="5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CCD8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17560320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2700" dirty="0"/>
          </a:p>
        </p:txBody>
      </p:sp>
      <p:sp>
        <p:nvSpPr>
          <p:cNvPr id="8" name="Text 1"/>
          <p:cNvSpPr txBox="1"/>
          <p:nvPr/>
        </p:nvSpPr>
        <p:spPr>
          <a:xfrm>
            <a:off x="6595925" y="2466150"/>
            <a:ext cx="7725000" cy="1782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Игры со световым столом улучшают эмоциональное состояние ребёнка, снижая уровень тревожности и создавая чувство уверенности и комфорта в игровом процессе.
</a:t>
            </a:r>
            <a:endParaRPr lang="en-US" sz="2800" dirty="0"/>
          </a:p>
        </p:txBody>
      </p:sp>
      <p:sp>
        <p:nvSpPr>
          <p:cNvPr id="9" name="Text 2"/>
          <p:cNvSpPr txBox="1"/>
          <p:nvPr/>
        </p:nvSpPr>
        <p:spPr>
          <a:xfrm>
            <a:off x="3201000" y="432314"/>
            <a:ext cx="11886000" cy="1723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5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Психологическое влияние сенсорных игр
</a:t>
            </a:r>
            <a:endParaRPr lang="en-US" sz="5000" dirty="0"/>
          </a:p>
        </p:txBody>
      </p:sp>
      <p:sp>
        <p:nvSpPr>
          <p:cNvPr id="10" name="Text 3"/>
          <p:cNvSpPr txBox="1"/>
          <p:nvPr/>
        </p:nvSpPr>
        <p:spPr>
          <a:xfrm>
            <a:off x="4096450" y="5062175"/>
            <a:ext cx="7409700" cy="1723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71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Сенсорное взаимодействие способствует развитию эмоционального интеллекта, помогая ребёнку лучше воспринимать и выражать свои чувства.
</a:t>
            </a:r>
            <a:endParaRPr lang="en-US" sz="2715" dirty="0"/>
          </a:p>
        </p:txBody>
      </p:sp>
      <p:sp>
        <p:nvSpPr>
          <p:cNvPr id="11" name="Text 4"/>
          <p:cNvSpPr txBox="1"/>
          <p:nvPr/>
        </p:nvSpPr>
        <p:spPr>
          <a:xfrm>
            <a:off x="6595925" y="7599457"/>
            <a:ext cx="7725000" cy="1723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Регулярные занятия формируют навыки саморегуляции и гармоничного восприятия окружающего мира, что важно для психологического развития.
</a:t>
            </a:r>
            <a:endParaRPr lang="en-US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55991" y="2753734"/>
            <a:ext cx="10121400" cy="4390901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21200" y="777850"/>
            <a:ext cx="6723600" cy="8342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Возрастные особенности и эффективность игр со световым столом
</a:t>
            </a:r>
            <a:pPr algn="l" indent="0" marL="0">
              <a:lnSpc>
                <a:spcPct val="120000"/>
              </a:lnSpc>
              <a:buNone/>
            </a:pPr>
            <a:r>
              <a:rPr lang="en-US" sz="32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50041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Данные по развитию навыков у детей разных возрастных групп при использовании светового стола. С возрастом возрастает сложность заданий и разнообразие развиваемых умений.
</a:t>
            </a:r>
            <a:pPr algn="l" indent="0" marL="0">
              <a:lnSpc>
                <a:spcPct val="150041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50041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Возрастание сложности заданий соответствует развитию широкой палитры навыков в каждой возрастной группе.
</a:t>
            </a:r>
            <a:endParaRPr lang="en-US" sz="3200" dirty="0"/>
          </a:p>
        </p:txBody>
      </p:sp>
      <p:sp>
        <p:nvSpPr>
          <p:cNvPr id="5" name="Text 1"/>
          <p:cNvSpPr txBox="1"/>
          <p:nvPr/>
        </p:nvSpPr>
        <p:spPr>
          <a:xfrm>
            <a:off x="9026589" y="9760300"/>
            <a:ext cx="89508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ct val="150041"/>
              </a:lnSpc>
              <a:buNone/>
            </a:pPr>
            <a:r>
              <a:rPr lang="en-US" sz="1454" i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Педагогические исследования детских садов
</a:t>
            </a:r>
            <a:endParaRPr lang="en-US" sz="1454" dirty="0"/>
          </a:p>
        </p:txBody>
      </p:sp>
      <p:sp>
        <p:nvSpPr>
          <p:cNvPr id="6" name="Text 2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27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A1E2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80784" y="2400"/>
            <a:ext cx="8304081" cy="102822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724925" y="1390500"/>
            <a:ext cx="8408100" cy="750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5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педагогов и родителей в процессе игры
</a:t>
            </a:r>
            <a:pPr algn="l" indent="0" marL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Вклад педагогов
</a:t>
            </a:r>
            <a:pPr algn="l" indent="0" marL="0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Педагоги организуют структурированные занятия, направленные на развитие конкретных навыков, используя световые столы как эффективный обучающий инструмент.
</a:t>
            </a:r>
            <a:pPr algn="l" indent="0" marL="0">
              <a:lnSpc>
                <a:spcPct val="1000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родителей
</a:t>
            </a:r>
            <a:pPr algn="l" indent="0" marL="0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Родители поддерживают самостоятельные игры дома, стимулируя интерес ребёнка и создавая комфортную среду для творческого развития и моторных навыков.
</a:t>
            </a:r>
            <a:endParaRPr lang="en-US" sz="5000" dirty="0"/>
          </a:p>
        </p:txBody>
      </p:sp>
      <p:sp>
        <p:nvSpPr>
          <p:cNvPr id="5" name="Text 1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27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DC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758325" y="7982825"/>
            <a:ext cx="9434700" cy="1500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Научные данные подтверждают, что световые столы способствуют комплексному развитию когнитивных функций у детей раннего возраста.
</a:t>
            </a:r>
            <a:endParaRPr lang="en-US" sz="2400" dirty="0"/>
          </a:p>
        </p:txBody>
      </p:sp>
      <p:sp>
        <p:nvSpPr>
          <p:cNvPr id="6" name="Text 1"/>
          <p:cNvSpPr txBox="1"/>
          <p:nvPr/>
        </p:nvSpPr>
        <p:spPr>
          <a:xfrm>
            <a:off x="7080675" y="6196850"/>
            <a:ext cx="9434700" cy="1500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Установлена связь между игрой со световым столом и увеличением креативности и творческого мышления дошкольников.
</a:t>
            </a:r>
            <a:endParaRPr lang="en-US" sz="2400" dirty="0"/>
          </a:p>
        </p:txBody>
      </p:sp>
      <p:sp>
        <p:nvSpPr>
          <p:cNvPr id="7" name="Text 2"/>
          <p:cNvSpPr txBox="1"/>
          <p:nvPr/>
        </p:nvSpPr>
        <p:spPr>
          <a:xfrm>
            <a:off x="7405500" y="4520675"/>
            <a:ext cx="9434700" cy="13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Эксперименты подтверждают повышение памяти и способности к запоминанию информации при использовании сенсорных игр.
</a:t>
            </a:r>
            <a:endParaRPr lang="en-US" sz="2400" dirty="0"/>
          </a:p>
        </p:txBody>
      </p:sp>
      <p:sp>
        <p:nvSpPr>
          <p:cNvPr id="8" name="Text 3"/>
          <p:cNvSpPr txBox="1"/>
          <p:nvPr/>
        </p:nvSpPr>
        <p:spPr>
          <a:xfrm>
            <a:off x="7708425" y="2844500"/>
            <a:ext cx="9434700" cy="13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Исследования демонстрируют значительное улучшение внимания и концентрации у детей, регулярно занимающихся на световых столах.
</a:t>
            </a:r>
            <a:endParaRPr lang="en-US" sz="2400" dirty="0"/>
          </a:p>
        </p:txBody>
      </p:sp>
      <p:sp>
        <p:nvSpPr>
          <p:cNvPr id="9" name="Text 4"/>
          <p:cNvSpPr txBox="1"/>
          <p:nvPr/>
        </p:nvSpPr>
        <p:spPr>
          <a:xfrm>
            <a:off x="934350" y="597875"/>
            <a:ext cx="16419300" cy="1500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5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Научные исследования эффективности световых столов
</a:t>
            </a:r>
            <a:endParaRPr lang="en-US" sz="5500" dirty="0"/>
          </a:p>
        </p:txBody>
      </p:sp>
      <p:sp>
        <p:nvSpPr>
          <p:cNvPr id="10" name="Text 5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</a:t>
            </a:r>
            <a:endParaRPr lang="en-US" sz="27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E4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950" y="2756271"/>
            <a:ext cx="9453600" cy="5262583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1461100" y="2888875"/>
            <a:ext cx="4800600" cy="5264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50041"/>
              </a:lnSpc>
              <a:buNone/>
            </a:pPr>
            <a:r>
              <a:rPr lang="en-US" sz="230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Показатели тестов демонстрируют существенный рост интеллектуальных способностей детей, занимающихся с помощью светового стола.
</a:t>
            </a:r>
            <a:pPr algn="l" indent="0" marL="0">
              <a:lnSpc>
                <a:spcPct val="150041"/>
              </a:lnSpc>
              <a:buNone/>
            </a:pPr>
            <a:r>
              <a:rPr lang="en-US" sz="230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50041"/>
              </a:lnSpc>
              <a:buNone/>
            </a:pPr>
            <a:r>
              <a:rPr lang="en-US" sz="230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Рост когнитивных функций на 25% у детей, играющих со световым столом, подтверждает эффективность метода.
</a:t>
            </a:r>
            <a:endParaRPr lang="en-US" sz="2302" dirty="0"/>
          </a:p>
        </p:txBody>
      </p:sp>
      <p:sp>
        <p:nvSpPr>
          <p:cNvPr id="7" name="Text 1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</a:t>
            </a:r>
            <a:endParaRPr lang="en-US" sz="2700" dirty="0"/>
          </a:p>
        </p:txBody>
      </p:sp>
      <p:sp>
        <p:nvSpPr>
          <p:cNvPr id="8" name="Text 2"/>
          <p:cNvSpPr txBox="1"/>
          <p:nvPr/>
        </p:nvSpPr>
        <p:spPr>
          <a:xfrm>
            <a:off x="1092450" y="438150"/>
            <a:ext cx="16103100" cy="160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5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Сравнение умственного развития с использованием светового стола
</a:t>
            </a:r>
            <a:endParaRPr lang="en-US" sz="5000" dirty="0"/>
          </a:p>
        </p:txBody>
      </p:sp>
      <p:sp>
        <p:nvSpPr>
          <p:cNvPr id="9" name="Text 3"/>
          <p:cNvSpPr txBox="1"/>
          <p:nvPr/>
        </p:nvSpPr>
        <p:spPr>
          <a:xfrm>
            <a:off x="7811749" y="8183125"/>
            <a:ext cx="89508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ct val="150041"/>
              </a:lnSpc>
              <a:buNone/>
            </a:pPr>
            <a:r>
              <a:rPr lang="en-US" sz="1454" i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Исследование Tosha.ru, 2023
</a:t>
            </a:r>
            <a:endParaRPr lang="en-US" sz="1454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275" y="2118335"/>
            <a:ext cx="7900200" cy="5392812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5" y="2083614"/>
            <a:ext cx="7900200" cy="5423672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17</a:t>
            </a:r>
            <a:endParaRPr lang="en-US" sz="2700" dirty="0"/>
          </a:p>
        </p:txBody>
      </p:sp>
      <p:sp>
        <p:nvSpPr>
          <p:cNvPr id="6" name="Text 1"/>
          <p:cNvSpPr txBox="1"/>
          <p:nvPr/>
        </p:nvSpPr>
        <p:spPr>
          <a:xfrm>
            <a:off x="508325" y="341300"/>
            <a:ext cx="17209800" cy="95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5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Инновационные технологии в световых столах
</a:t>
            </a:r>
            <a:endParaRPr lang="en-US" sz="5000" dirty="0"/>
          </a:p>
        </p:txBody>
      </p:sp>
      <p:sp>
        <p:nvSpPr>
          <p:cNvPr id="7" name="Text 2"/>
          <p:cNvSpPr txBox="1"/>
          <p:nvPr/>
        </p:nvSpPr>
        <p:spPr>
          <a:xfrm>
            <a:off x="1101270" y="7874897"/>
            <a:ext cx="7900105" cy="1295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103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Регулируемая подсветка и интерактивность
</a:t>
            </a:r>
            <a:pPr algn="l" indent="0" marL="0">
              <a:lnSpc>
                <a:spcPct val="90000"/>
              </a:lnSpc>
              <a:buNone/>
            </a:pPr>
            <a:r>
              <a:rPr lang="en-US" sz="2103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90000"/>
              </a:lnSpc>
              <a:buNone/>
            </a:pPr>
            <a:r>
              <a:rPr lang="en-US" sz="180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световые столы оснащены настраиваемой подсветкой различных цветов, что расширяет возможности игр и позволяет адаптировать условия под возраст и задачи ребёнка.
</a:t>
            </a:r>
            <a:endParaRPr lang="en-US" sz="2103" dirty="0"/>
          </a:p>
        </p:txBody>
      </p:sp>
      <p:sp>
        <p:nvSpPr>
          <p:cNvPr id="8" name="Text 3"/>
          <p:cNvSpPr txBox="1"/>
          <p:nvPr/>
        </p:nvSpPr>
        <p:spPr>
          <a:xfrm>
            <a:off x="9286625" y="7874897"/>
            <a:ext cx="7900105" cy="1295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01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Сенсорные панели и совместимость с обучающими материалами
</a:t>
            </a:r>
            <a:pPr algn="l" indent="0" marL="0">
              <a:lnSpc>
                <a:spcPct val="90000"/>
              </a:lnSpc>
              <a:buNone/>
            </a:pPr>
            <a:r>
              <a:rPr lang="en-US" sz="201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90000"/>
              </a:lnSpc>
              <a:buNone/>
            </a:pPr>
            <a:r>
              <a:rPr lang="en-US" sz="172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Возможность интеграции сенсорных панелей и дополнительных обучающих аксессуаров делает световой стол более функциональным и персонализированным инструментом развития.
</a:t>
            </a:r>
            <a:endParaRPr lang="en-US" sz="201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CCD8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3201000" y="817850"/>
            <a:ext cx="11886000" cy="1723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5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Практические рекомендации по использованию
</a:t>
            </a:r>
            <a:endParaRPr lang="en-US" sz="5000" dirty="0"/>
          </a:p>
        </p:txBody>
      </p:sp>
      <p:sp>
        <p:nvSpPr>
          <p:cNvPr id="4" name="Text 1"/>
          <p:cNvSpPr txBox="1"/>
          <p:nvPr/>
        </p:nvSpPr>
        <p:spPr>
          <a:xfrm>
            <a:off x="3157450" y="3379600"/>
            <a:ext cx="5866800" cy="249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Занятия следует проводить регулярно, продолжительностью 15–30 минут, постепенно увеличивая сложность заданий для постепенного развития навыков.
</a:t>
            </a:r>
            <a:endParaRPr lang="en-US" sz="2400" dirty="0"/>
          </a:p>
        </p:txBody>
      </p:sp>
      <p:sp>
        <p:nvSpPr>
          <p:cNvPr id="5" name="Text 2"/>
          <p:cNvSpPr txBox="1"/>
          <p:nvPr/>
        </p:nvSpPr>
        <p:spPr>
          <a:xfrm>
            <a:off x="3157400" y="7031800"/>
            <a:ext cx="5866800" cy="287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Поощрение самостоятельности в игре стимулирует активное обучение и способствует устойчивому развитию моторики и творческого мышления.
</a:t>
            </a:r>
            <a:endParaRPr lang="en-US" sz="2400" dirty="0"/>
          </a:p>
        </p:txBody>
      </p:sp>
      <p:sp>
        <p:nvSpPr>
          <p:cNvPr id="6" name="Text 3"/>
          <p:cNvSpPr txBox="1"/>
          <p:nvPr/>
        </p:nvSpPr>
        <p:spPr>
          <a:xfrm>
            <a:off x="10724150" y="3371450"/>
            <a:ext cx="5866800" cy="287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Важно внимательно наблюдать за реакцией ребёнка, подбирая материалы и формы активности в соответствии с его интересами и уровнем подготовки.
</a:t>
            </a:r>
            <a:endParaRPr lang="en-US" sz="2400" dirty="0"/>
          </a:p>
        </p:txBody>
      </p:sp>
      <p:sp>
        <p:nvSpPr>
          <p:cNvPr id="7" name="Text 4"/>
          <p:cNvSpPr txBox="1"/>
          <p:nvPr/>
        </p:nvSpPr>
        <p:spPr>
          <a:xfrm>
            <a:off x="17560320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18</a:t>
            </a:r>
            <a:endParaRPr lang="en-US" sz="27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250" y="3451591"/>
            <a:ext cx="10121400" cy="3229917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11396800" y="895200"/>
            <a:ext cx="6364800" cy="842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Примеры развивающих упражнений и соответствующих навыков
</a:t>
            </a:r>
            <a:pPr algn="l" indent="0" marL="0">
              <a:lnSpc>
                <a:spcPct val="120000"/>
              </a:lnSpc>
              <a:buNone/>
            </a:pPr>
            <a:r>
              <a:rPr lang="en-US" sz="28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50041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Подборка упражнений с описанием развиваемых через них умений и способностей у детей раннего возраста.
</a:t>
            </a:r>
            <a:pPr algn="l" indent="0" marL="0">
              <a:lnSpc>
                <a:spcPct val="150041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50041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Разнообразие упражнений отражает комплексный развивающий потенциал светового стола.
</a:t>
            </a:r>
            <a:endParaRPr lang="en-US" sz="3200" dirty="0"/>
          </a:p>
        </p:txBody>
      </p:sp>
      <p:sp>
        <p:nvSpPr>
          <p:cNvPr id="5" name="Text 1"/>
          <p:cNvSpPr txBox="1"/>
          <p:nvPr/>
        </p:nvSpPr>
        <p:spPr>
          <a:xfrm>
            <a:off x="2273375" y="9886100"/>
            <a:ext cx="82044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 indent="0" marL="0">
              <a:lnSpc>
                <a:spcPct val="150041"/>
              </a:lnSpc>
              <a:buNone/>
            </a:pPr>
            <a:r>
              <a:rPr lang="en-US" sz="1454" i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Методические материалы детских садов
</a:t>
            </a:r>
            <a:endParaRPr lang="en-US" sz="1454" dirty="0"/>
          </a:p>
        </p:txBody>
      </p:sp>
      <p:sp>
        <p:nvSpPr>
          <p:cNvPr id="6" name="Text 2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19</a:t>
            </a:r>
            <a:endParaRPr lang="en-US" sz="2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DC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20254" y="0"/>
            <a:ext cx="8063092" cy="102822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2700" dirty="0"/>
          </a:p>
        </p:txBody>
      </p:sp>
      <p:sp>
        <p:nvSpPr>
          <p:cNvPr id="5" name="Text 1"/>
          <p:cNvSpPr txBox="1"/>
          <p:nvPr/>
        </p:nvSpPr>
        <p:spPr>
          <a:xfrm>
            <a:off x="724925" y="1390500"/>
            <a:ext cx="8408100" cy="750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5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Что такое световой стол и как он помогает детям
</a:t>
            </a:r>
            <a:pPr algn="l" indent="0" marL="0">
              <a:lnSpc>
                <a:spcPct val="100000"/>
              </a:lnSpc>
              <a:buNone/>
            </a:pPr>
            <a:r>
              <a:rPr lang="en-US" sz="3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Световой стол — это подсвечиваемая поверхность для рисования песком и другими материалами, способствующая развитию моторики и творческих способностей дошкольников.
</a:t>
            </a:r>
            <a:endParaRPr lang="en-US" sz="5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334450" y="1830500"/>
            <a:ext cx="15619200" cy="533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5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Световой стол — ключ к гармоничному развитию ребёнка
</a:t>
            </a:r>
            <a:pPr algn="l" indent="0" marL="0">
              <a:lnSpc>
                <a:spcPct val="100000"/>
              </a:lnSpc>
              <a:buNone/>
            </a:pPr>
            <a:r>
              <a:rPr lang="en-US" sz="5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Игры со световым столом обеспечивают всестороннее развитие ребёнка, сочетая сенсорные и когнитивные навыки. В цифровую эпоху они служат важным инструментом успешного и здорового обучения.
</a:t>
            </a:r>
            <a:endParaRPr lang="en-US" sz="5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CCD8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3201000" y="817850"/>
            <a:ext cx="11886000" cy="1723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5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Сенсорная интеграция в играх за световым столом
</a:t>
            </a:r>
            <a:endParaRPr lang="en-US" sz="5000" dirty="0"/>
          </a:p>
        </p:txBody>
      </p:sp>
      <p:sp>
        <p:nvSpPr>
          <p:cNvPr id="4" name="Text 1"/>
          <p:cNvSpPr txBox="1"/>
          <p:nvPr/>
        </p:nvSpPr>
        <p:spPr>
          <a:xfrm>
            <a:off x="3157450" y="3379600"/>
            <a:ext cx="5866800" cy="249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Тактические ощущения усиливаются через прикосновения к песку и другим сыпучим материалам, стимулируя нервные окончания пальцев и улучшая сенсорику.
</a:t>
            </a:r>
            <a:endParaRPr lang="en-US" sz="2400" dirty="0"/>
          </a:p>
        </p:txBody>
      </p:sp>
      <p:sp>
        <p:nvSpPr>
          <p:cNvPr id="5" name="Text 2"/>
          <p:cNvSpPr txBox="1"/>
          <p:nvPr/>
        </p:nvSpPr>
        <p:spPr>
          <a:xfrm>
            <a:off x="3157400" y="7031800"/>
            <a:ext cx="5866800" cy="287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Кинестетические навыки развиваются при движениях пальцев и рук, что способствует координации и формированию мелкой моторики ребёнка.
</a:t>
            </a:r>
            <a:endParaRPr lang="en-US" sz="2400" dirty="0"/>
          </a:p>
        </p:txBody>
      </p:sp>
      <p:sp>
        <p:nvSpPr>
          <p:cNvPr id="6" name="Text 3"/>
          <p:cNvSpPr txBox="1"/>
          <p:nvPr/>
        </p:nvSpPr>
        <p:spPr>
          <a:xfrm>
            <a:off x="10724150" y="3371450"/>
            <a:ext cx="5866800" cy="287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Визуальное восприятие активизируется подсветкой, которая привлекает внимание ребёнка и улучшает зрительную концентрацию и восприятие цвета.
</a:t>
            </a:r>
            <a:endParaRPr lang="en-US" sz="2400" dirty="0"/>
          </a:p>
        </p:txBody>
      </p:sp>
      <p:sp>
        <p:nvSpPr>
          <p:cNvPr id="7" name="Text 4"/>
          <p:cNvSpPr txBox="1"/>
          <p:nvPr/>
        </p:nvSpPr>
        <p:spPr>
          <a:xfrm>
            <a:off x="17560320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2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50" y="1894113"/>
            <a:ext cx="5568600" cy="4279774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075" y="1894113"/>
            <a:ext cx="5568600" cy="4279774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575" y="1894113"/>
            <a:ext cx="5568600" cy="4279774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92524" y="9607900"/>
            <a:ext cx="2706000" cy="469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2700" dirty="0"/>
          </a:p>
        </p:txBody>
      </p:sp>
      <p:sp>
        <p:nvSpPr>
          <p:cNvPr id="8" name="Text 1"/>
          <p:cNvSpPr txBox="1"/>
          <p:nvPr/>
        </p:nvSpPr>
        <p:spPr>
          <a:xfrm>
            <a:off x="629725" y="6327900"/>
            <a:ext cx="5458200" cy="261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природных материалов
</a:t>
            </a:r>
            <a:pPr algn="l" indent="0" marL="0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играх применяют песок, крупы, соль, камешки и ракушки, что позволяет ребёнку познакомиться с разными текстурами и развить осязание через разнообразие ощущений.
</a:t>
            </a:r>
            <a:endParaRPr lang="en-US" sz="2400" dirty="0"/>
          </a:p>
        </p:txBody>
      </p:sp>
      <p:sp>
        <p:nvSpPr>
          <p:cNvPr id="9" name="Text 2"/>
          <p:cNvSpPr txBox="1"/>
          <p:nvPr/>
        </p:nvSpPr>
        <p:spPr>
          <a:xfrm>
            <a:off x="6422675" y="6327900"/>
            <a:ext cx="5458200" cy="261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Творческое рисование и выкладывание узоров
</a:t>
            </a:r>
            <a:pPr algn="l" indent="0" marL="0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Дети создают узоры и рисунки пальцами или инструментами, что стимулирует воображение и формирует пространственное мышление, развивая творческие способности.
</a:t>
            </a:r>
            <a:endParaRPr lang="en-US" sz="2400" dirty="0"/>
          </a:p>
        </p:txBody>
      </p:sp>
      <p:sp>
        <p:nvSpPr>
          <p:cNvPr id="10" name="Text 3"/>
          <p:cNvSpPr txBox="1"/>
          <p:nvPr/>
        </p:nvSpPr>
        <p:spPr>
          <a:xfrm>
            <a:off x="12218271" y="6327900"/>
            <a:ext cx="5458200" cy="261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Ролевая игра с аксессуарами
</a:t>
            </a:r>
            <a:pPr algn="l" indent="0" marL="0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фигурок и природных элементов помогает создавать сюжетные композиции, что способствует развитию коммуникативных навыков и фантазии.
</a:t>
            </a:r>
            <a:endParaRPr lang="en-US" sz="2400" dirty="0"/>
          </a:p>
        </p:txBody>
      </p:sp>
      <p:sp>
        <p:nvSpPr>
          <p:cNvPr id="11" name="Text 4"/>
          <p:cNvSpPr txBox="1"/>
          <p:nvPr/>
        </p:nvSpPr>
        <p:spPr>
          <a:xfrm>
            <a:off x="2207850" y="399425"/>
            <a:ext cx="13872300" cy="1290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5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Материалы и техники для работы со световым столом
</a:t>
            </a:r>
            <a:endParaRPr lang="en-US" sz="5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E4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950" y="2756271"/>
            <a:ext cx="9453600" cy="5262583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1461100" y="2888875"/>
            <a:ext cx="4800600" cy="5264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50041"/>
              </a:lnSpc>
              <a:buNone/>
            </a:pPr>
            <a:r>
              <a:rPr lang="en-US" sz="221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Регулярные занятия со световым столом укрепляют основные навыки детского развития и повышают общую активность мозга.
</a:t>
            </a:r>
            <a:pPr algn="l" indent="0" marL="0">
              <a:lnSpc>
                <a:spcPct val="150041"/>
              </a:lnSpc>
              <a:buNone/>
            </a:pPr>
            <a:r>
              <a:rPr lang="en-US" sz="221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50041"/>
              </a:lnSpc>
              <a:buNone/>
            </a:pPr>
            <a:r>
              <a:rPr lang="en-US" sz="221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Данные показывают устойчивый рост показателей мелкой моторики, концентрации и творческого мышления за 5 лет использования световых столов.
</a:t>
            </a:r>
            <a:endParaRPr lang="en-US" sz="2210" dirty="0"/>
          </a:p>
        </p:txBody>
      </p:sp>
      <p:sp>
        <p:nvSpPr>
          <p:cNvPr id="7" name="Text 1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2700" dirty="0"/>
          </a:p>
        </p:txBody>
      </p:sp>
      <p:sp>
        <p:nvSpPr>
          <p:cNvPr id="8" name="Text 2"/>
          <p:cNvSpPr txBox="1"/>
          <p:nvPr/>
        </p:nvSpPr>
        <p:spPr>
          <a:xfrm>
            <a:off x="1092450" y="438150"/>
            <a:ext cx="16103100" cy="160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5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Влияние игр на световом столе на развитие навыков
</a:t>
            </a:r>
            <a:endParaRPr lang="en-US" sz="5000" dirty="0"/>
          </a:p>
        </p:txBody>
      </p:sp>
      <p:sp>
        <p:nvSpPr>
          <p:cNvPr id="9" name="Text 3"/>
          <p:cNvSpPr txBox="1"/>
          <p:nvPr/>
        </p:nvSpPr>
        <p:spPr>
          <a:xfrm>
            <a:off x="7811749" y="8183125"/>
            <a:ext cx="89508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ct val="150041"/>
              </a:lnSpc>
              <a:buNone/>
            </a:pPr>
            <a:r>
              <a:rPr lang="en-US" sz="1454" i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Исследование детских развивающих центров, 2019–2024
</a:t>
            </a:r>
            <a:endParaRPr lang="en-US" sz="1454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E2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2636075" y="405700"/>
            <a:ext cx="13187700" cy="1618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5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Значение световых столов в условиях цифровой нагрузки
</a:t>
            </a:r>
            <a:endParaRPr lang="en-US" sz="5000" dirty="0"/>
          </a:p>
        </p:txBody>
      </p:sp>
      <p:sp>
        <p:nvSpPr>
          <p:cNvPr id="6" name="Text 1"/>
          <p:cNvSpPr txBox="1"/>
          <p:nvPr/>
        </p:nvSpPr>
        <p:spPr>
          <a:xfrm>
            <a:off x="1255100" y="2504000"/>
            <a:ext cx="5006400" cy="1710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Световые столы заменяют экранное время реальным сенсорным опытом, снижая зависимость от гаджетов у малышей.
</a:t>
            </a:r>
            <a:endParaRPr lang="en-US" sz="2000" dirty="0"/>
          </a:p>
        </p:txBody>
      </p:sp>
      <p:sp>
        <p:nvSpPr>
          <p:cNvPr id="7" name="Text 2"/>
          <p:cNvSpPr txBox="1"/>
          <p:nvPr/>
        </p:nvSpPr>
        <p:spPr>
          <a:xfrm>
            <a:off x="1255100" y="5988850"/>
            <a:ext cx="5006400" cy="1710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визуальных и тактильных стимулов через световой стол способствует улучшению нервной регуляции и снижает перегрузку.
</a:t>
            </a:r>
            <a:endParaRPr lang="en-US" sz="2000" dirty="0"/>
          </a:p>
        </p:txBody>
      </p:sp>
      <p:sp>
        <p:nvSpPr>
          <p:cNvPr id="8" name="Text 3"/>
          <p:cNvSpPr txBox="1"/>
          <p:nvPr/>
        </p:nvSpPr>
        <p:spPr>
          <a:xfrm>
            <a:off x="11939950" y="4296750"/>
            <a:ext cx="5006400" cy="1710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Такое взаимодействие с материалами усиливает внимание и способствует развитию навыков концентрации в отличие от пассивного просмотра экранов.
</a:t>
            </a:r>
            <a:endParaRPr lang="en-US" sz="2000" dirty="0"/>
          </a:p>
        </p:txBody>
      </p:sp>
      <p:sp>
        <p:nvSpPr>
          <p:cNvPr id="9" name="Text 4"/>
          <p:cNvSpPr txBox="1"/>
          <p:nvPr/>
        </p:nvSpPr>
        <p:spPr>
          <a:xfrm>
            <a:off x="11939950" y="7764375"/>
            <a:ext cx="5006400" cy="1710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Регулярные занятия развивают умение фокусироваться на задачах, что особенно важно в эпоху цифрового многообразия.
</a:t>
            </a:r>
            <a:endParaRPr lang="en-US" sz="2000" dirty="0"/>
          </a:p>
        </p:txBody>
      </p:sp>
      <p:sp>
        <p:nvSpPr>
          <p:cNvPr id="10" name="Text 5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2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250" y="2871099"/>
            <a:ext cx="10121400" cy="4390901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11396800" y="895200"/>
            <a:ext cx="6364800" cy="842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Сравнение развития навыков у детей с разной активностью
</a:t>
            </a:r>
            <a:pPr algn="l" indent="0" marL="0">
              <a:lnSpc>
                <a:spcPct val="120000"/>
              </a:lnSpc>
              <a:buNone/>
            </a:pPr>
            <a:r>
              <a:rPr lang="en-US" sz="28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50041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таблице отражены показатели мелкой моторики, внимания и креативности у трёх групп детей с разными видами досуга.
</a:t>
            </a:r>
            <a:pPr algn="l" indent="0" marL="0">
              <a:lnSpc>
                <a:spcPct val="150041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50041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светового стола существенно повышает комплексные навыки по сравнению с другими формами активности.
</a:t>
            </a:r>
            <a:endParaRPr lang="en-US" sz="3200" dirty="0"/>
          </a:p>
        </p:txBody>
      </p:sp>
      <p:sp>
        <p:nvSpPr>
          <p:cNvPr id="5" name="Text 1"/>
          <p:cNvSpPr txBox="1"/>
          <p:nvPr/>
        </p:nvSpPr>
        <p:spPr>
          <a:xfrm>
            <a:off x="2273375" y="9886100"/>
            <a:ext cx="82044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 indent="0" marL="0">
              <a:lnSpc>
                <a:spcPct val="150041"/>
              </a:lnSpc>
              <a:buNone/>
            </a:pPr>
            <a:r>
              <a:rPr lang="en-US" sz="1454" i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Данные развивающего центра Tosha.ru
</a:t>
            </a:r>
            <a:endParaRPr lang="en-US" sz="1454" dirty="0"/>
          </a:p>
        </p:txBody>
      </p:sp>
      <p:sp>
        <p:nvSpPr>
          <p:cNvPr id="6" name="Text 2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2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558" y="2082325"/>
            <a:ext cx="5113633" cy="54831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871" y="2082325"/>
            <a:ext cx="5113633" cy="54831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183" y="2082325"/>
            <a:ext cx="5113633" cy="54831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2700" dirty="0"/>
          </a:p>
        </p:txBody>
      </p:sp>
      <p:sp>
        <p:nvSpPr>
          <p:cNvPr id="7" name="Text 1"/>
          <p:cNvSpPr txBox="1"/>
          <p:nvPr/>
        </p:nvSpPr>
        <p:spPr>
          <a:xfrm>
            <a:off x="508325" y="341300"/>
            <a:ext cx="17209800" cy="95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428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Сюжетно-ролевые игры на световом столе: идеи и развитие
</a:t>
            </a:r>
            <a:endParaRPr lang="en-US" sz="4282" dirty="0"/>
          </a:p>
        </p:txBody>
      </p:sp>
      <p:sp>
        <p:nvSpPr>
          <p:cNvPr id="8" name="Text 2"/>
          <p:cNvSpPr txBox="1"/>
          <p:nvPr/>
        </p:nvSpPr>
        <p:spPr>
          <a:xfrm>
            <a:off x="1135063" y="7874897"/>
            <a:ext cx="5118731" cy="1295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086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«Ферма» и её животные
</a:t>
            </a:r>
            <a:pPr algn="l" indent="0" marL="0">
              <a:lnSpc>
                <a:spcPct val="90000"/>
              </a:lnSpc>
              <a:buNone/>
            </a:pPr>
            <a:r>
              <a:rPr lang="en-US" sz="2086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90000"/>
              </a:lnSpc>
              <a:buNone/>
            </a:pPr>
            <a:r>
              <a:rPr lang="en-US" sz="178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Дети управляют миниатюрными фигурками животных и создают пейзажи с помощью камешков и соли, что развивает воображение и мелкую моторику.
</a:t>
            </a:r>
            <a:endParaRPr lang="en-US" sz="2086" dirty="0"/>
          </a:p>
        </p:txBody>
      </p:sp>
      <p:sp>
        <p:nvSpPr>
          <p:cNvPr id="9" name="Text 3"/>
          <p:cNvSpPr txBox="1"/>
          <p:nvPr/>
        </p:nvSpPr>
        <p:spPr>
          <a:xfrm>
            <a:off x="6599383" y="7874897"/>
            <a:ext cx="5118731" cy="1295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01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Исследуем «Зоопарк»
</a:t>
            </a:r>
            <a:pPr algn="l" indent="0" marL="0">
              <a:lnSpc>
                <a:spcPct val="90000"/>
              </a:lnSpc>
              <a:buNone/>
            </a:pPr>
            <a:r>
              <a:rPr lang="en-US" sz="201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90000"/>
              </a:lnSpc>
              <a:buNone/>
            </a:pPr>
            <a:r>
              <a:rPr lang="en-US" sz="172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Ролевая игра с разнообразными фигурками животных учит детей коммуникации и расширяет знания о природе, стимулируя творческое мышление.
</a:t>
            </a:r>
            <a:endParaRPr lang="en-US" sz="2010" dirty="0"/>
          </a:p>
        </p:txBody>
      </p:sp>
      <p:sp>
        <p:nvSpPr>
          <p:cNvPr id="10" name="Text 4"/>
          <p:cNvSpPr txBox="1"/>
          <p:nvPr/>
        </p:nvSpPr>
        <p:spPr>
          <a:xfrm>
            <a:off x="12063702" y="7874897"/>
            <a:ext cx="5118731" cy="1295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1761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Строим «Город» из природных материалов
</a:t>
            </a:r>
            <a:pPr algn="l" indent="0" marL="0">
              <a:lnSpc>
                <a:spcPct val="90000"/>
              </a:lnSpc>
              <a:buNone/>
            </a:pPr>
            <a:r>
              <a:rPr lang="en-US" sz="1761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90000"/>
              </a:lnSpc>
              <a:buNone/>
            </a:pPr>
            <a:r>
              <a:rPr lang="en-US" sz="1509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Создание городских ландшафтов с помощью шишек, камешков и песка способствует развитию пространственного восприятия и навыков планирования.
</a:t>
            </a:r>
            <a:endParaRPr lang="en-US" sz="176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E2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977475" y="428100"/>
            <a:ext cx="16432200" cy="2262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5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Дидактические задачи и обучение с помощью светового стола
</a:t>
            </a:r>
            <a:endParaRPr lang="en-US" sz="5000" dirty="0"/>
          </a:p>
        </p:txBody>
      </p:sp>
      <p:sp>
        <p:nvSpPr>
          <p:cNvPr id="9" name="Text 1"/>
          <p:cNvSpPr txBox="1"/>
          <p:nvPr/>
        </p:nvSpPr>
        <p:spPr>
          <a:xfrm>
            <a:off x="1504900" y="3665975"/>
            <a:ext cx="4323900" cy="410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Выкладывание геометрических фигур улучшает понимание форм и развивает логическое мышление у детей младшего возраста.
</a:t>
            </a:r>
            <a:endParaRPr lang="en-US" sz="2800" dirty="0"/>
          </a:p>
        </p:txBody>
      </p:sp>
      <p:sp>
        <p:nvSpPr>
          <p:cNvPr id="10" name="Text 2"/>
          <p:cNvSpPr txBox="1"/>
          <p:nvPr/>
        </p:nvSpPr>
        <p:spPr>
          <a:xfrm>
            <a:off x="6457900" y="3665975"/>
            <a:ext cx="4323900" cy="410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Изучение цветов при помощи разноцветных материалов способствует быстрому усвоению элементарных понятий и цветовых сочетаний.
</a:t>
            </a:r>
            <a:endParaRPr lang="en-US" sz="2800" dirty="0"/>
          </a:p>
        </p:txBody>
      </p:sp>
      <p:sp>
        <p:nvSpPr>
          <p:cNvPr id="11" name="Text 3"/>
          <p:cNvSpPr txBox="1"/>
          <p:nvPr/>
        </p:nvSpPr>
        <p:spPr>
          <a:xfrm>
            <a:off x="11487100" y="3665975"/>
            <a:ext cx="4323900" cy="4178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Работа с формами и цветами повышает пространственное восприятие и готовит ребёнка к более сложным школьным заданиям.
</a:t>
            </a:r>
            <a:endParaRPr lang="en-US" sz="2800" dirty="0"/>
          </a:p>
        </p:txBody>
      </p:sp>
      <p:sp>
        <p:nvSpPr>
          <p:cNvPr id="12" name="Text 4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2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2025-12-27T16:18:22Z</dcterms:created>
  <dcterms:modified xsi:type="dcterms:W3CDTF">2025-12-27T16:18:22Z</dcterms:modified>
</cp:coreProperties>
</file>