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6" r:id="rId4"/>
    <p:sldId id="285" r:id="rId5"/>
    <p:sldId id="275" r:id="rId6"/>
    <p:sldId id="258" r:id="rId7"/>
    <p:sldId id="306" r:id="rId8"/>
    <p:sldId id="260" r:id="rId9"/>
    <p:sldId id="289" r:id="rId10"/>
    <p:sldId id="262" r:id="rId11"/>
    <p:sldId id="277" r:id="rId12"/>
    <p:sldId id="303" r:id="rId13"/>
    <p:sldId id="294" r:id="rId14"/>
    <p:sldId id="297" r:id="rId15"/>
    <p:sldId id="298" r:id="rId16"/>
    <p:sldId id="300" r:id="rId17"/>
    <p:sldId id="270" r:id="rId18"/>
    <p:sldId id="301" r:id="rId19"/>
    <p:sldId id="273" r:id="rId20"/>
    <p:sldId id="265" r:id="rId21"/>
    <p:sldId id="27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8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3" autoAdjust="0"/>
    <p:restoredTop sz="89195" autoAdjust="0"/>
  </p:normalViewPr>
  <p:slideViewPr>
    <p:cSldViewPr>
      <p:cViewPr varScale="1">
        <p:scale>
          <a:sx n="51" d="100"/>
          <a:sy n="51" d="100"/>
        </p:scale>
        <p:origin x="1229" y="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0" y="31046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023" y="819242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ДЕНЬ </a:t>
            </a:r>
            <a:r>
              <a:rPr lang="ru-RU" sz="4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РОДИТЕЛЬСКОГО</a:t>
            </a:r>
            <a:endParaRPr lang="ru-RU" sz="4800" b="1" dirty="0" smtClean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САМОУПРАВЛЕНИЯ</a:t>
            </a:r>
            <a:endParaRPr lang="ru-RU" sz="48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35" y="14624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16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ДОШКОЛЬНОЕ </a:t>
            </a:r>
            <a:r>
              <a:rPr lang="ru-RU" sz="20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УЧРЕЖДЕНИЕ «ДЕТСКИЙ САД №5 «РОДНИЧОК»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22545" y="6457890"/>
            <a:ext cx="26725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ЕНИСЕЙСК </a:t>
            </a:r>
            <a:r>
              <a:rPr lang="ru-RU" sz="24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sz="2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E:\фото 2млад.баскова отправ\DSC_04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485635"/>
            <a:ext cx="5933598" cy="396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C:\Users\Nix\Desktop\ФОТО К САМОУПРАВ\здло.jpg"/>
          <p:cNvPicPr>
            <a:picLocks noChangeAspect="1" noChangeArrowheads="1"/>
          </p:cNvPicPr>
          <p:nvPr/>
        </p:nvPicPr>
        <p:blipFill>
          <a:blip r:embed="rId3" cstate="print">
            <a:lum bright="-1000" contrast="12000"/>
          </a:blip>
          <a:srcRect/>
          <a:stretch>
            <a:fillRect/>
          </a:stretch>
        </p:blipFill>
        <p:spPr bwMode="auto">
          <a:xfrm>
            <a:off x="303579" y="928670"/>
            <a:ext cx="4196983" cy="5595976"/>
          </a:xfrm>
          <a:prstGeom prst="rect">
            <a:avLst/>
          </a:prstGeom>
          <a:noFill/>
        </p:spPr>
      </p:pic>
      <p:pic>
        <p:nvPicPr>
          <p:cNvPr id="19459" name="Picture 3" descr="C:\Users\Nix\Desktop\ФОТО К САМОУПРАВ\енне.jpg"/>
          <p:cNvPicPr>
            <a:picLocks noChangeAspect="1" noChangeArrowheads="1"/>
          </p:cNvPicPr>
          <p:nvPr/>
        </p:nvPicPr>
        <p:blipFill>
          <a:blip r:embed="rId4" cstate="print">
            <a:lum bright="-2000" contrast="16000"/>
          </a:blip>
          <a:srcRect/>
          <a:stretch>
            <a:fillRect/>
          </a:stretch>
        </p:blipFill>
        <p:spPr bwMode="auto">
          <a:xfrm>
            <a:off x="4714876" y="928670"/>
            <a:ext cx="4196983" cy="5595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Nix\Desktop\ФОТО К САМОУПРАВ\SDC13600.JPG"/>
          <p:cNvPicPr>
            <a:picLocks noChangeAspect="1" noChangeArrowheads="1"/>
          </p:cNvPicPr>
          <p:nvPr/>
        </p:nvPicPr>
        <p:blipFill>
          <a:blip r:embed="rId3" cstate="print">
            <a:lum bright="8000" contrast="35000"/>
          </a:blip>
          <a:srcRect/>
          <a:stretch>
            <a:fillRect/>
          </a:stretch>
        </p:blipFill>
        <p:spPr bwMode="auto">
          <a:xfrm>
            <a:off x="1403648" y="1628800"/>
            <a:ext cx="6544621" cy="490846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0053" y="764704"/>
            <a:ext cx="8286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Музыкально-спортивное развлечение</a:t>
            </a:r>
            <a:endParaRPr lang="ru-RU" sz="28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38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2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G:\фото средняя\SDC13402.JPG"/>
          <p:cNvPicPr>
            <a:picLocks noChangeAspect="1" noChangeArrowheads="1"/>
          </p:cNvPicPr>
          <p:nvPr/>
        </p:nvPicPr>
        <p:blipFill>
          <a:blip r:embed="rId3" cstate="print">
            <a:lum contrast="28000"/>
          </a:blip>
          <a:srcRect/>
          <a:stretch>
            <a:fillRect/>
          </a:stretch>
        </p:blipFill>
        <p:spPr bwMode="auto">
          <a:xfrm>
            <a:off x="863975" y="1133853"/>
            <a:ext cx="7406405" cy="555480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39552" y="116632"/>
            <a:ext cx="8424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Утром в садик все пришли,</a:t>
            </a:r>
          </a:p>
          <a:p>
            <a:r>
              <a:rPr lang="ru-RU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играть с друзьями будем 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 descr="C:\Users\Nix\Desktop\ФОТО К САМОУПРАВ\DSC_0353.JPG"/>
          <p:cNvPicPr>
            <a:picLocks noChangeAspect="1" noChangeArrowheads="1"/>
          </p:cNvPicPr>
          <p:nvPr/>
        </p:nvPicPr>
        <p:blipFill>
          <a:blip r:embed="rId3" cstate="print">
            <a:lum contrast="17000"/>
          </a:blip>
          <a:srcRect/>
          <a:stretch>
            <a:fillRect/>
          </a:stretch>
        </p:blipFill>
        <p:spPr bwMode="auto">
          <a:xfrm>
            <a:off x="1043608" y="1556792"/>
            <a:ext cx="7056784" cy="470977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67544" y="689963"/>
            <a:ext cx="8487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</a:t>
            </a:r>
            <a:endParaRPr lang="ru-RU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57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Nix\Desktop\ФОТО К САМОУПРАВ\20190410_084215.jpg"/>
          <p:cNvPicPr>
            <a:picLocks noChangeAspect="1" noChangeArrowheads="1"/>
          </p:cNvPicPr>
          <p:nvPr/>
        </p:nvPicPr>
        <p:blipFill>
          <a:blip r:embed="rId3" cstate="print">
            <a:lum contrast="14000"/>
          </a:blip>
          <a:srcRect/>
          <a:stretch>
            <a:fillRect/>
          </a:stretch>
        </p:blipFill>
        <p:spPr bwMode="auto">
          <a:xfrm>
            <a:off x="773110" y="1772816"/>
            <a:ext cx="7597780" cy="456206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7544" y="689963"/>
            <a:ext cx="8487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Умывание</a:t>
            </a:r>
            <a:endParaRPr lang="ru-RU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C:\Users\Nix\Desktop\ФОТО К САМОУПРАВ\IMG_20181127_091058.jpg"/>
          <p:cNvPicPr>
            <a:picLocks noChangeAspect="1" noChangeArrowheads="1"/>
          </p:cNvPicPr>
          <p:nvPr/>
        </p:nvPicPr>
        <p:blipFill>
          <a:blip r:embed="rId3" cstate="print">
            <a:lum bright="-6000" contrast="29000"/>
          </a:blip>
          <a:srcRect/>
          <a:stretch>
            <a:fillRect/>
          </a:stretch>
        </p:blipFill>
        <p:spPr bwMode="auto">
          <a:xfrm>
            <a:off x="2915816" y="1902586"/>
            <a:ext cx="3545159" cy="472687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689963"/>
            <a:ext cx="8487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  <a:endParaRPr lang="ru-RU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C:\Users\Nix\Desktop\ФОТО К САМОУПРАВ\IMG_20181127_092101.jpg"/>
          <p:cNvPicPr>
            <a:picLocks noChangeAspect="1" noChangeArrowheads="1"/>
          </p:cNvPicPr>
          <p:nvPr/>
        </p:nvPicPr>
        <p:blipFill>
          <a:blip r:embed="rId3" cstate="print">
            <a:lum bright="6000" contrast="29000"/>
          </a:blip>
          <a:srcRect/>
          <a:stretch>
            <a:fillRect/>
          </a:stretch>
        </p:blipFill>
        <p:spPr bwMode="auto">
          <a:xfrm>
            <a:off x="428596" y="625035"/>
            <a:ext cx="8310621" cy="62329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Nix\Desktop\ФОТО К САМОУПРАВ\DSC_0395.JPG"/>
          <p:cNvPicPr>
            <a:picLocks noChangeAspect="1" noChangeArrowheads="1"/>
          </p:cNvPicPr>
          <p:nvPr/>
        </p:nvPicPr>
        <p:blipFill>
          <a:blip r:embed="rId3" cstate="print">
            <a:lum contrast="35000"/>
          </a:blip>
          <a:srcRect/>
          <a:stretch>
            <a:fillRect/>
          </a:stretch>
        </p:blipFill>
        <p:spPr bwMode="auto">
          <a:xfrm>
            <a:off x="664664" y="1392829"/>
            <a:ext cx="7814672" cy="521559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42844" y="832880"/>
            <a:ext cx="9001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Театрализованная игра</a:t>
            </a:r>
            <a:endParaRPr lang="ru-RU" sz="28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G:\фото 2млад.баскова отправ\DSC_0397.JPG"/>
          <p:cNvPicPr>
            <a:picLocks noChangeAspect="1" noChangeArrowheads="1"/>
          </p:cNvPicPr>
          <p:nvPr/>
        </p:nvPicPr>
        <p:blipFill>
          <a:blip r:embed="rId3" cstate="print">
            <a:lum contrast="14000"/>
          </a:blip>
          <a:srcRect/>
          <a:stretch>
            <a:fillRect/>
          </a:stretch>
        </p:blipFill>
        <p:spPr bwMode="auto">
          <a:xfrm>
            <a:off x="214282" y="500042"/>
            <a:ext cx="8715436" cy="58170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G:\фото средняя\SDC13397.JPG"/>
          <p:cNvPicPr>
            <a:picLocks noChangeAspect="1" noChangeArrowheads="1"/>
          </p:cNvPicPr>
          <p:nvPr/>
        </p:nvPicPr>
        <p:blipFill>
          <a:blip r:embed="rId3" cstate="print">
            <a:lum contrast="36000"/>
          </a:blip>
          <a:srcRect/>
          <a:stretch>
            <a:fillRect/>
          </a:stretch>
        </p:blipFill>
        <p:spPr bwMode="auto">
          <a:xfrm>
            <a:off x="1180056" y="1484784"/>
            <a:ext cx="6783887" cy="508791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68758" y="726717"/>
            <a:ext cx="5357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Сюжетно-ролевая игра</a:t>
            </a:r>
            <a:endParaRPr lang="ru-RU" sz="28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2844" y="285728"/>
            <a:ext cx="4071966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День самоуправления </a:t>
            </a:r>
            <a:r>
              <a:rPr lang="ru-RU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эффективная форма взаимодействия с родителями, дающая возможность их привлечения к жизни детского сада и позволяющая повысить уровень педагогической компетентности семьи, а также способствующая повышению статуса педагогического коллектива</a:t>
            </a:r>
            <a:endParaRPr lang="ru-RU" sz="28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G:\ДЕНЬ САМОУПР СРЕДНЯЯ\средняя группа\DSC_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57166"/>
            <a:ext cx="4710433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G:\фото средняя\SDC13401.JPG"/>
          <p:cNvPicPr>
            <a:picLocks noChangeAspect="1" noChangeArrowheads="1"/>
          </p:cNvPicPr>
          <p:nvPr/>
        </p:nvPicPr>
        <p:blipFill>
          <a:blip r:embed="rId3" cstate="print">
            <a:lum contrast="13000"/>
          </a:blip>
          <a:srcRect/>
          <a:stretch>
            <a:fillRect/>
          </a:stretch>
        </p:blipFill>
        <p:spPr bwMode="auto">
          <a:xfrm>
            <a:off x="1022709" y="1319773"/>
            <a:ext cx="7098582" cy="532393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14348" y="618776"/>
            <a:ext cx="7858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Спортивная игра</a:t>
            </a:r>
            <a:endParaRPr lang="ru-RU" sz="28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самоуправление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lum bright="8000" contrast="-24000"/>
          </a:blip>
          <a:stretch>
            <a:fillRect/>
          </a:stretch>
        </p:blipFill>
        <p:spPr>
          <a:xfrm>
            <a:off x="1018081" y="980728"/>
            <a:ext cx="7107838" cy="4272434"/>
          </a:xfrm>
          <a:prstGeom prst="rect">
            <a:avLst/>
          </a:prstGeom>
          <a:effectLst>
            <a:glow rad="127000">
              <a:schemeClr val="accent1">
                <a:alpha val="62000"/>
              </a:schemeClr>
            </a:glow>
            <a:softEdge rad="368300"/>
          </a:effectLst>
        </p:spPr>
      </p:pic>
    </p:spTree>
    <p:extLst>
      <p:ext uri="{BB962C8B-B14F-4D97-AF65-F5344CB8AC3E}">
        <p14:creationId xmlns:p14="http://schemas.microsoft.com/office/powerpoint/2010/main" val="420616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5720" y="571480"/>
            <a:ext cx="857256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просвещать родителей с привлечением их к образовательному процессу в ДОУ через инновационную форму «День самоуправления»</a:t>
            </a:r>
          </a:p>
          <a:p>
            <a:endParaRPr lang="ru-RU" sz="2400" dirty="0" smtClean="0">
              <a:solidFill>
                <a:srgbClr val="000066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342900" indent="-342900">
              <a:buFontTx/>
              <a:buChar char="-"/>
            </a:pPr>
            <a:r>
              <a:rPr lang="ru-RU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расширение представлений родителей о профессиональной деятельности сотрудников ДОУ;</a:t>
            </a:r>
          </a:p>
          <a:p>
            <a:pPr marL="342900" indent="-342900">
              <a:buFontTx/>
              <a:buChar char="-"/>
            </a:pPr>
            <a:r>
              <a:rPr lang="ru-RU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повышение педагогической компетентности родителей;</a:t>
            </a:r>
          </a:p>
          <a:p>
            <a:pPr marL="342900" indent="-342900">
              <a:buFontTx/>
              <a:buChar char="-"/>
            </a:pPr>
            <a:r>
              <a:rPr lang="ru-RU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развитие интереса к данной форме взаимодействия;</a:t>
            </a:r>
          </a:p>
          <a:p>
            <a:pPr>
              <a:buFontTx/>
              <a:buChar char="-"/>
            </a:pPr>
            <a:r>
              <a:rPr lang="ru-RU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воспитание уважения к работе сотрудников </a:t>
            </a:r>
          </a:p>
          <a:p>
            <a:r>
              <a:rPr lang="ru-RU" sz="2800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   детского сада.</a:t>
            </a:r>
          </a:p>
          <a:p>
            <a:endParaRPr lang="ru-RU" sz="2800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C:\Users\Nix\Desktop\ФОТО К САМОУПРАВ\20190410_084136.jpg"/>
          <p:cNvPicPr>
            <a:picLocks noChangeAspect="1" noChangeArrowheads="1"/>
          </p:cNvPicPr>
          <p:nvPr/>
        </p:nvPicPr>
        <p:blipFill>
          <a:blip r:embed="rId3" cstate="print">
            <a:lum bright="-13000" contrast="31000"/>
          </a:blip>
          <a:srcRect/>
          <a:stretch>
            <a:fillRect/>
          </a:stretch>
        </p:blipFill>
        <p:spPr bwMode="auto">
          <a:xfrm>
            <a:off x="214282" y="1142984"/>
            <a:ext cx="8826684" cy="529995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85720" y="142852"/>
            <a:ext cx="8572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Зарядка</a:t>
            </a:r>
            <a:endParaRPr lang="ru-RU" sz="28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Nix\Desktop\ФОТО К САМОУПРАВ\IMG_20181127_082013.jpg"/>
          <p:cNvPicPr>
            <a:picLocks noChangeAspect="1" noChangeArrowheads="1"/>
          </p:cNvPicPr>
          <p:nvPr/>
        </p:nvPicPr>
        <p:blipFill>
          <a:blip r:embed="rId3" cstate="print">
            <a:lum bright="-5000" contrast="22000"/>
          </a:blip>
          <a:srcRect/>
          <a:stretch>
            <a:fillRect/>
          </a:stretch>
        </p:blipFill>
        <p:spPr bwMode="auto">
          <a:xfrm>
            <a:off x="214282" y="928670"/>
            <a:ext cx="4232700" cy="5643602"/>
          </a:xfrm>
          <a:prstGeom prst="rect">
            <a:avLst/>
          </a:prstGeom>
          <a:noFill/>
        </p:spPr>
      </p:pic>
      <p:pic>
        <p:nvPicPr>
          <p:cNvPr id="6" name="Picture 5" descr="C:\Users\Nix\Desktop\ФОТО К САМОУПРАВ\IMG_20181127_082441.jpg"/>
          <p:cNvPicPr>
            <a:picLocks noChangeAspect="1" noChangeArrowheads="1"/>
          </p:cNvPicPr>
          <p:nvPr/>
        </p:nvPicPr>
        <p:blipFill>
          <a:blip r:embed="rId4" cstate="print">
            <a:lum bright="-3000" contrast="21000"/>
          </a:blip>
          <a:srcRect/>
          <a:stretch>
            <a:fillRect/>
          </a:stretch>
        </p:blipFill>
        <p:spPr bwMode="auto">
          <a:xfrm>
            <a:off x="4643438" y="928670"/>
            <a:ext cx="4214842" cy="561978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285728"/>
            <a:ext cx="8286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Зарядка</a:t>
            </a:r>
            <a:endParaRPr lang="ru-RU" sz="28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49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49"/>
            <a:ext cx="9144000" cy="6953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G:\фото средняя\SDC13392.JPG"/>
          <p:cNvPicPr>
            <a:picLocks noChangeAspect="1" noChangeArrowheads="1"/>
          </p:cNvPicPr>
          <p:nvPr/>
        </p:nvPicPr>
        <p:blipFill>
          <a:blip r:embed="rId3" cstate="print">
            <a:lum bright="6000" contrast="25000"/>
          </a:blip>
          <a:srcRect/>
          <a:stretch>
            <a:fillRect/>
          </a:stretch>
        </p:blipFill>
        <p:spPr bwMode="auto">
          <a:xfrm>
            <a:off x="571472" y="642918"/>
            <a:ext cx="8024869" cy="60186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564" y="0"/>
            <a:ext cx="8715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Режимные моменты. Завтрак</a:t>
            </a:r>
            <a:endParaRPr lang="ru-RU" sz="28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 descr="C:\Users\Nix\Desktop\ФОТО К САМОУПРАВ\IMG_20181127_085355.jpg"/>
          <p:cNvPicPr>
            <a:picLocks noChangeAspect="1" noChangeArrowheads="1"/>
          </p:cNvPicPr>
          <p:nvPr/>
        </p:nvPicPr>
        <p:blipFill>
          <a:blip r:embed="rId3" cstate="print">
            <a:lum contrast="29000"/>
          </a:blip>
          <a:srcRect/>
          <a:stretch>
            <a:fillRect/>
          </a:stretch>
        </p:blipFill>
        <p:spPr bwMode="auto">
          <a:xfrm>
            <a:off x="2727555" y="1628800"/>
            <a:ext cx="3688890" cy="491852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7544" y="689963"/>
            <a:ext cx="8487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Утренний круг</a:t>
            </a:r>
            <a:endParaRPr lang="ru-RU" sz="2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G:\ДЕНЬ САМОУПР СРЕДНЯЯ\SDC13595.JPG"/>
          <p:cNvPicPr>
            <a:picLocks noChangeAspect="1" noChangeArrowheads="1"/>
          </p:cNvPicPr>
          <p:nvPr/>
        </p:nvPicPr>
        <p:blipFill>
          <a:blip r:embed="rId3" cstate="print">
            <a:lum bright="-6000" contrast="5000"/>
          </a:blip>
          <a:srcRect/>
          <a:stretch>
            <a:fillRect/>
          </a:stretch>
        </p:blipFill>
        <p:spPr bwMode="auto">
          <a:xfrm>
            <a:off x="1023849" y="1124744"/>
            <a:ext cx="7096302" cy="532222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0034" y="434772"/>
            <a:ext cx="8429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Час игры</a:t>
            </a:r>
            <a:endParaRPr lang="ru-RU" sz="28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C:\Users\Nix\Desktop\ФОТО К САМОУПРАВ\SDC13605.JPG"/>
          <p:cNvPicPr>
            <a:picLocks noChangeAspect="1" noChangeArrowheads="1"/>
          </p:cNvPicPr>
          <p:nvPr/>
        </p:nvPicPr>
        <p:blipFill>
          <a:blip r:embed="rId3" cstate="print">
            <a:lum bright="12000" contrast="31000"/>
          </a:blip>
          <a:srcRect/>
          <a:stretch>
            <a:fillRect/>
          </a:stretch>
        </p:blipFill>
        <p:spPr bwMode="auto">
          <a:xfrm>
            <a:off x="1095857" y="1268760"/>
            <a:ext cx="6952286" cy="521421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034" y="434772"/>
            <a:ext cx="8429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Продукты творческой деятельности</a:t>
            </a:r>
            <a:endParaRPr lang="ru-RU" sz="28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38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</TotalTime>
  <Words>138</Words>
  <Application>Microsoft Office PowerPoint</Application>
  <PresentationFormat>Экран (4:3)</PresentationFormat>
  <Paragraphs>29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Nix</dc:creator>
  <cp:lastModifiedBy>Учетная запись Майкрософт</cp:lastModifiedBy>
  <cp:revision>78</cp:revision>
  <dcterms:created xsi:type="dcterms:W3CDTF">2019-04-15T13:41:33Z</dcterms:created>
  <dcterms:modified xsi:type="dcterms:W3CDTF">2026-01-14T06:58:46Z</dcterms:modified>
</cp:coreProperties>
</file>