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76" r:id="rId16"/>
    <p:sldId id="268" r:id="rId17"/>
    <p:sldId id="280" r:id="rId18"/>
    <p:sldId id="269" r:id="rId19"/>
    <p:sldId id="270" r:id="rId20"/>
    <p:sldId id="277" r:id="rId21"/>
    <p:sldId id="273" r:id="rId22"/>
    <p:sldId id="281" r:id="rId23"/>
    <p:sldId id="278" r:id="rId24"/>
    <p:sldId id="272" r:id="rId25"/>
    <p:sldId id="279" r:id="rId26"/>
    <p:sldId id="27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8" d="100"/>
          <a:sy n="48" d="100"/>
        </p:scale>
        <p:origin x="75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24E7-6166-4EB3-8104-4CF6EC156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6D308-A03A-4CFE-B5F6-11DA45941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123D3-518F-4BC0-B0AD-BEF65EE24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15A918-AFAE-498B-B54E-1480A15BC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4891-2871-42B9-8CE8-648628D98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2A5A7-C76B-42D4-8446-CAC110AE4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FFFC0-FEF9-4201-8F13-35B0A3CA6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CE0F-5CB3-454B-8C81-D16E2DFFA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B378-FC05-48B5-82C2-336B76F18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8F1E5-C2D2-40B4-92E8-1FCCCA9CD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2D5FC-0106-43F5-8A48-B14F52B49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D430-C2AE-4A65-A5DF-5BAF89407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6129E9-17DA-43B3-9CF1-AACC77EA89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I:\&#1040;&#1090;&#1090;&#1077;&#1089;&#1090;&#1072;&#1094;&#1080;&#1103;%20&#1050;&#1086;&#1088;&#1095;&#1077;&#1074;&#1089;&#1082;&#1072;&#1103;\(&#1088;&#1072;&#1073;&#1086;&#1090;&#1072;%20&#1089;%20&#1088;&#1086;&#1076;&#1080;&#1090;&#1077;&#1083;&#1103;&#1084;&#1080;)\&#1087;&#1088;&#1077;&#1079;&#1077;&#1085;&#1090;&#1072;&#1094;&#1080;&#1103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4077072"/>
            <a:ext cx="3816424" cy="208823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МБДОУ №5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г.Енисейск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2018г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91952" y="1637184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Эффективные формы взаимодействия с родителями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457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Создание 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цветка пожеланий</a:t>
            </a:r>
            <a:b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евросеть\Desktop\фото 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47031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5" descr="C:\Users\евросеть\Desktop\фото 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993">
            <a:off x="4336610" y="1438131"/>
            <a:ext cx="429042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Чаепития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евросеть\Desktop\родители\день матеи\20171123_18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6720408" cy="504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I:\Видео-фото ТЁЩА\фото\фото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536504" cy="3004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1" descr="I:\Видео-фото ТЁЩА\фото\фото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59099"/>
            <a:ext cx="4311302" cy="2855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 descr="I:\Видео-фото ТЁЩА\фото\фото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4334600" cy="2870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8280920" cy="547260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ходе таких собраний создается атмосфера эмоционального подъема и раскрепощенности.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Родители не являются сторонними наблюдателями, а являются непосредственными участниками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4572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Копилка родительских советов»</a:t>
            </a:r>
            <a:b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евросеть\Desktop\родители\Новая папка\20170825_11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86" y="1124744"/>
            <a:ext cx="3456385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Татьяна\Desktop\555\20180419_155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7457" y="315389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Татьяна\Desktop\555\20180419_082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727">
            <a:off x="4457816" y="1988841"/>
            <a:ext cx="504056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124744"/>
            <a:ext cx="7702624" cy="3518520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Такая копилка советов дает возможность повышать педагогическую компетентность родителей, выяснять и учитывать их интересы и запросы и мнения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Участие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родителей в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совместной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деятельности</a:t>
            </a:r>
            <a:b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F:\родители\день самоуправления\20171020_09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256584" cy="31621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2" name="Picture 2" descr="C:\Users\евросеть\Desktop\Новая папка (17)\20171020_09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801157" cy="2888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евросеть\Desktop\родители\День самоуправления\20180328_10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4488160" cy="33661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евросеть\Desktop\родители\День самоуправления\20180328_104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вросеть\Desktop\Новая папка (17)\20180328_153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70647"/>
            <a:ext cx="3145691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 descr="C:\Users\евросеть\Desktop\Новая папка (17)\20180328_16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3872">
            <a:off x="3528525" y="1612690"/>
            <a:ext cx="5147504" cy="3096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C:\Users\евросеть\Desktop\Новая папка (17)\20171025_15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170508" cy="31103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3" name="Picture 5" descr="C:\Users\евросеть\Desktop\Новая папка (17)\20171025_16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3232326" cy="5373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4" name="Picture 6" descr="C:\Users\евросеть\Desktop\Новая папка (17)\20171025_161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66" y="3111065"/>
            <a:ext cx="5220072" cy="314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620688"/>
            <a:ext cx="7846640" cy="5105400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/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Наша задача на сегодняшний день:</a:t>
            </a:r>
          </a:p>
          <a:p>
            <a:pPr lvl="0" algn="ctr">
              <a:buNone/>
            </a:pPr>
            <a:r>
              <a:rPr lang="ru-RU" sz="4400" b="1" dirty="0">
                <a:solidFill>
                  <a:schemeClr val="bg1"/>
                </a:solidFill>
              </a:rPr>
              <a:t>в</a:t>
            </a:r>
            <a:r>
              <a:rPr lang="ru-RU" sz="4400" b="1" dirty="0" smtClean="0">
                <a:solidFill>
                  <a:schemeClr val="bg1"/>
                </a:solidFill>
              </a:rPr>
              <a:t>ключение в работу </a:t>
            </a:r>
            <a:r>
              <a:rPr lang="ru-RU" sz="4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новых форм взаимодействия  </a:t>
            </a:r>
            <a:r>
              <a:rPr lang="ru-RU" sz="4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4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семьей для </a:t>
            </a:r>
            <a:r>
              <a:rPr lang="ru-RU" sz="4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вовлечения </a:t>
            </a:r>
            <a:r>
              <a:rPr lang="ru-RU" sz="4400" b="1" dirty="0" smtClean="0">
                <a:solidFill>
                  <a:schemeClr val="bg1"/>
                </a:solidFill>
              </a:rPr>
              <a:t>в </a:t>
            </a:r>
            <a:r>
              <a:rPr lang="ru-RU" sz="4400" b="1" dirty="0">
                <a:solidFill>
                  <a:schemeClr val="bg1"/>
                </a:solidFill>
              </a:rPr>
              <a:t>образовательный </a:t>
            </a:r>
            <a:r>
              <a:rPr lang="ru-RU" sz="4400" b="1" dirty="0" smtClean="0">
                <a:solidFill>
                  <a:schemeClr val="bg1"/>
                </a:solidFill>
              </a:rPr>
              <a:t>процесс</a:t>
            </a:r>
            <a:endParaRPr lang="ru-RU" sz="4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7702624" cy="547260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chemeClr val="bg1"/>
                </a:solidFill>
              </a:rPr>
              <a:t>В ходе такого участия повышается самооценка, как родителя, так и ребенка. Устанавливается контакт и взаимопонимание между родителями и воспитателями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4572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квест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F:\родители\Квест\20171222_17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15603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F:\родители\Квест\20171222_171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720075" cy="2790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F:\родители\Квест\20171222_172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809032"/>
            <a:ext cx="3696072" cy="27720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F:\родители\Квест\20171222_172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9285">
            <a:off x="6200525" y="3152600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14414" y="928670"/>
            <a:ext cx="6712183" cy="5286841"/>
            <a:chOff x="5" y="-64"/>
            <a:chExt cx="8685" cy="4390"/>
          </a:xfrm>
          <a:solidFill>
            <a:schemeClr val="bg1"/>
          </a:solidFill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5" y="-64"/>
              <a:ext cx="8685" cy="827"/>
              <a:chOff x="5" y="-64"/>
              <a:chExt cx="8685" cy="827"/>
            </a:xfrm>
            <a:grpFill/>
          </p:grpSpPr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5" y="-64"/>
                <a:ext cx="8685" cy="82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42" y="21"/>
                  </a:cxn>
                  <a:cxn ang="0">
                    <a:pos x="5" y="73"/>
                  </a:cxn>
                  <a:cxn ang="0">
                    <a:pos x="0" y="525"/>
                  </a:cxn>
                  <a:cxn ang="0">
                    <a:pos x="2" y="548"/>
                  </a:cxn>
                  <a:cxn ang="0">
                    <a:pos x="35" y="604"/>
                  </a:cxn>
                  <a:cxn ang="0">
                    <a:pos x="95" y="630"/>
                  </a:cxn>
                  <a:cxn ang="0">
                    <a:pos x="8580" y="630"/>
                  </a:cxn>
                  <a:cxn ang="0">
                    <a:pos x="8603" y="628"/>
                  </a:cxn>
                  <a:cxn ang="0">
                    <a:pos x="8659" y="595"/>
                  </a:cxn>
                  <a:cxn ang="0">
                    <a:pos x="8685" y="535"/>
                  </a:cxn>
                  <a:cxn ang="0">
                    <a:pos x="8685" y="105"/>
                  </a:cxn>
                  <a:cxn ang="0">
                    <a:pos x="8683" y="82"/>
                  </a:cxn>
                  <a:cxn ang="0">
                    <a:pos x="8650" y="26"/>
                  </a:cxn>
                  <a:cxn ang="0">
                    <a:pos x="8590" y="0"/>
                  </a:cxn>
                  <a:cxn ang="0">
                    <a:pos x="105" y="0"/>
                  </a:cxn>
                </a:cxnLst>
                <a:rect l="0" t="0" r="r" b="b"/>
                <a:pathLst>
                  <a:path w="8685" h="630">
                    <a:moveTo>
                      <a:pt x="105" y="0"/>
                    </a:moveTo>
                    <a:lnTo>
                      <a:pt x="42" y="21"/>
                    </a:lnTo>
                    <a:lnTo>
                      <a:pt x="5" y="73"/>
                    </a:lnTo>
                    <a:lnTo>
                      <a:pt x="0" y="525"/>
                    </a:lnTo>
                    <a:lnTo>
                      <a:pt x="2" y="548"/>
                    </a:lnTo>
                    <a:lnTo>
                      <a:pt x="35" y="604"/>
                    </a:lnTo>
                    <a:lnTo>
                      <a:pt x="95" y="630"/>
                    </a:lnTo>
                    <a:lnTo>
                      <a:pt x="8580" y="630"/>
                    </a:lnTo>
                    <a:lnTo>
                      <a:pt x="8603" y="628"/>
                    </a:lnTo>
                    <a:lnTo>
                      <a:pt x="8659" y="595"/>
                    </a:lnTo>
                    <a:lnTo>
                      <a:pt x="8685" y="535"/>
                    </a:lnTo>
                    <a:lnTo>
                      <a:pt x="8685" y="105"/>
                    </a:lnTo>
                    <a:lnTo>
                      <a:pt x="8683" y="82"/>
                    </a:lnTo>
                    <a:lnTo>
                      <a:pt x="8650" y="26"/>
                    </a:lnTo>
                    <a:lnTo>
                      <a:pt x="8590" y="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4338" y="640"/>
              <a:ext cx="120" cy="2680"/>
              <a:chOff x="4338" y="640"/>
              <a:chExt cx="120" cy="2680"/>
            </a:xfrm>
            <a:grpFill/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38" y="640"/>
                <a:ext cx="120" cy="2680"/>
              </a:xfrm>
              <a:custGeom>
                <a:avLst/>
                <a:gdLst/>
                <a:ahLst/>
                <a:cxnLst>
                  <a:cxn ang="0">
                    <a:pos x="50" y="2560"/>
                  </a:cxn>
                  <a:cxn ang="0">
                    <a:pos x="0" y="2561"/>
                  </a:cxn>
                  <a:cxn ang="0">
                    <a:pos x="62" y="2680"/>
                  </a:cxn>
                  <a:cxn ang="0">
                    <a:pos x="105" y="2590"/>
                  </a:cxn>
                  <a:cxn ang="0">
                    <a:pos x="55" y="2590"/>
                  </a:cxn>
                  <a:cxn ang="0">
                    <a:pos x="50" y="2586"/>
                  </a:cxn>
                  <a:cxn ang="0">
                    <a:pos x="50" y="2580"/>
                  </a:cxn>
                  <a:cxn ang="0">
                    <a:pos x="50" y="2560"/>
                  </a:cxn>
                </a:cxnLst>
                <a:rect l="0" t="0" r="r" b="b"/>
                <a:pathLst>
                  <a:path w="120" h="2680">
                    <a:moveTo>
                      <a:pt x="50" y="2560"/>
                    </a:moveTo>
                    <a:lnTo>
                      <a:pt x="0" y="2561"/>
                    </a:lnTo>
                    <a:lnTo>
                      <a:pt x="62" y="2680"/>
                    </a:lnTo>
                    <a:lnTo>
                      <a:pt x="105" y="2590"/>
                    </a:lnTo>
                    <a:lnTo>
                      <a:pt x="55" y="2590"/>
                    </a:lnTo>
                    <a:lnTo>
                      <a:pt x="50" y="2586"/>
                    </a:lnTo>
                    <a:lnTo>
                      <a:pt x="50" y="2580"/>
                    </a:lnTo>
                    <a:lnTo>
                      <a:pt x="50" y="25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338" y="640"/>
                <a:ext cx="120" cy="2680"/>
              </a:xfrm>
              <a:custGeom>
                <a:avLst/>
                <a:gdLst/>
                <a:ahLst/>
                <a:cxnLst>
                  <a:cxn ang="0">
                    <a:pos x="70" y="2560"/>
                  </a:cxn>
                  <a:cxn ang="0">
                    <a:pos x="50" y="2560"/>
                  </a:cxn>
                  <a:cxn ang="0">
                    <a:pos x="50" y="2580"/>
                  </a:cxn>
                  <a:cxn ang="0">
                    <a:pos x="50" y="2586"/>
                  </a:cxn>
                  <a:cxn ang="0">
                    <a:pos x="55" y="2590"/>
                  </a:cxn>
                  <a:cxn ang="0">
                    <a:pos x="66" y="2590"/>
                  </a:cxn>
                  <a:cxn ang="0">
                    <a:pos x="70" y="2585"/>
                  </a:cxn>
                  <a:cxn ang="0">
                    <a:pos x="70" y="2580"/>
                  </a:cxn>
                  <a:cxn ang="0">
                    <a:pos x="70" y="2560"/>
                  </a:cxn>
                </a:cxnLst>
                <a:rect l="0" t="0" r="r" b="b"/>
                <a:pathLst>
                  <a:path w="120" h="2680">
                    <a:moveTo>
                      <a:pt x="70" y="2560"/>
                    </a:moveTo>
                    <a:lnTo>
                      <a:pt x="50" y="2560"/>
                    </a:lnTo>
                    <a:lnTo>
                      <a:pt x="50" y="2580"/>
                    </a:lnTo>
                    <a:lnTo>
                      <a:pt x="50" y="2586"/>
                    </a:lnTo>
                    <a:lnTo>
                      <a:pt x="55" y="2590"/>
                    </a:lnTo>
                    <a:lnTo>
                      <a:pt x="66" y="2590"/>
                    </a:lnTo>
                    <a:lnTo>
                      <a:pt x="70" y="2585"/>
                    </a:lnTo>
                    <a:lnTo>
                      <a:pt x="70" y="2580"/>
                    </a:lnTo>
                    <a:lnTo>
                      <a:pt x="70" y="25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338" y="640"/>
                <a:ext cx="120" cy="2680"/>
              </a:xfrm>
              <a:custGeom>
                <a:avLst/>
                <a:gdLst/>
                <a:ahLst/>
                <a:cxnLst>
                  <a:cxn ang="0">
                    <a:pos x="120" y="2559"/>
                  </a:cxn>
                  <a:cxn ang="0">
                    <a:pos x="70" y="2560"/>
                  </a:cxn>
                  <a:cxn ang="0">
                    <a:pos x="70" y="2580"/>
                  </a:cxn>
                  <a:cxn ang="0">
                    <a:pos x="70" y="2585"/>
                  </a:cxn>
                  <a:cxn ang="0">
                    <a:pos x="66" y="2590"/>
                  </a:cxn>
                  <a:cxn ang="0">
                    <a:pos x="55" y="2590"/>
                  </a:cxn>
                  <a:cxn ang="0">
                    <a:pos x="105" y="2590"/>
                  </a:cxn>
                  <a:cxn ang="0">
                    <a:pos x="120" y="2559"/>
                  </a:cxn>
                </a:cxnLst>
                <a:rect l="0" t="0" r="r" b="b"/>
                <a:pathLst>
                  <a:path w="120" h="2680">
                    <a:moveTo>
                      <a:pt x="120" y="2559"/>
                    </a:moveTo>
                    <a:lnTo>
                      <a:pt x="70" y="2560"/>
                    </a:lnTo>
                    <a:lnTo>
                      <a:pt x="70" y="2580"/>
                    </a:lnTo>
                    <a:lnTo>
                      <a:pt x="70" y="2585"/>
                    </a:lnTo>
                    <a:lnTo>
                      <a:pt x="66" y="2590"/>
                    </a:lnTo>
                    <a:lnTo>
                      <a:pt x="55" y="2590"/>
                    </a:lnTo>
                    <a:lnTo>
                      <a:pt x="105" y="2590"/>
                    </a:lnTo>
                    <a:lnTo>
                      <a:pt x="120" y="255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338" y="640"/>
                <a:ext cx="120" cy="268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" y="0"/>
                  </a:cxn>
                  <a:cxn ang="0">
                    <a:pos x="7" y="4"/>
                  </a:cxn>
                  <a:cxn ang="0">
                    <a:pos x="7" y="10"/>
                  </a:cxn>
                  <a:cxn ang="0">
                    <a:pos x="50" y="2560"/>
                  </a:cxn>
                  <a:cxn ang="0">
                    <a:pos x="70" y="2560"/>
                  </a:cxn>
                  <a:cxn ang="0">
                    <a:pos x="27" y="10"/>
                  </a:cxn>
                  <a:cxn ang="0">
                    <a:pos x="27" y="4"/>
                  </a:cxn>
                  <a:cxn ang="0">
                    <a:pos x="22" y="0"/>
                  </a:cxn>
                </a:cxnLst>
                <a:rect l="0" t="0" r="r" b="b"/>
                <a:pathLst>
                  <a:path w="120" h="2680">
                    <a:moveTo>
                      <a:pt x="22" y="0"/>
                    </a:moveTo>
                    <a:lnTo>
                      <a:pt x="11" y="0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0" y="2560"/>
                    </a:lnTo>
                    <a:lnTo>
                      <a:pt x="70" y="2560"/>
                    </a:lnTo>
                    <a:lnTo>
                      <a:pt x="27" y="10"/>
                    </a:lnTo>
                    <a:lnTo>
                      <a:pt x="27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3703" y="639"/>
              <a:ext cx="394" cy="1901"/>
              <a:chOff x="3703" y="639"/>
              <a:chExt cx="394" cy="1901"/>
            </a:xfrm>
            <a:grpFill/>
          </p:grpSpPr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3703" y="639"/>
                <a:ext cx="394" cy="1901"/>
              </a:xfrm>
              <a:custGeom>
                <a:avLst/>
                <a:gdLst/>
                <a:ahLst/>
                <a:cxnLst>
                  <a:cxn ang="0">
                    <a:pos x="0" y="1772"/>
                  </a:cxn>
                  <a:cxn ang="0">
                    <a:pos x="37" y="1901"/>
                  </a:cxn>
                  <a:cxn ang="0">
                    <a:pos x="103" y="1813"/>
                  </a:cxn>
                  <a:cxn ang="0">
                    <a:pos x="59" y="1813"/>
                  </a:cxn>
                  <a:cxn ang="0">
                    <a:pos x="48" y="1811"/>
                  </a:cxn>
                  <a:cxn ang="0">
                    <a:pos x="44" y="1806"/>
                  </a:cxn>
                  <a:cxn ang="0">
                    <a:pos x="49" y="1781"/>
                  </a:cxn>
                  <a:cxn ang="0">
                    <a:pos x="0" y="1772"/>
                  </a:cxn>
                </a:cxnLst>
                <a:rect l="0" t="0" r="r" b="b"/>
                <a:pathLst>
                  <a:path w="394" h="1901">
                    <a:moveTo>
                      <a:pt x="0" y="1772"/>
                    </a:moveTo>
                    <a:lnTo>
                      <a:pt x="37" y="1901"/>
                    </a:lnTo>
                    <a:lnTo>
                      <a:pt x="103" y="1813"/>
                    </a:lnTo>
                    <a:lnTo>
                      <a:pt x="59" y="1813"/>
                    </a:lnTo>
                    <a:lnTo>
                      <a:pt x="48" y="1811"/>
                    </a:lnTo>
                    <a:lnTo>
                      <a:pt x="44" y="1806"/>
                    </a:lnTo>
                    <a:lnTo>
                      <a:pt x="49" y="1781"/>
                    </a:lnTo>
                    <a:lnTo>
                      <a:pt x="0" y="17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703" y="639"/>
                <a:ext cx="394" cy="1901"/>
              </a:xfrm>
              <a:custGeom>
                <a:avLst/>
                <a:gdLst/>
                <a:ahLst/>
                <a:cxnLst>
                  <a:cxn ang="0">
                    <a:pos x="49" y="1781"/>
                  </a:cxn>
                  <a:cxn ang="0">
                    <a:pos x="44" y="1806"/>
                  </a:cxn>
                  <a:cxn ang="0">
                    <a:pos x="48" y="1811"/>
                  </a:cxn>
                  <a:cxn ang="0">
                    <a:pos x="59" y="1813"/>
                  </a:cxn>
                  <a:cxn ang="0">
                    <a:pos x="64" y="1810"/>
                  </a:cxn>
                  <a:cxn ang="0">
                    <a:pos x="68" y="1785"/>
                  </a:cxn>
                  <a:cxn ang="0">
                    <a:pos x="49" y="1781"/>
                  </a:cxn>
                </a:cxnLst>
                <a:rect l="0" t="0" r="r" b="b"/>
                <a:pathLst>
                  <a:path w="394" h="1901">
                    <a:moveTo>
                      <a:pt x="49" y="1781"/>
                    </a:moveTo>
                    <a:lnTo>
                      <a:pt x="44" y="1806"/>
                    </a:lnTo>
                    <a:lnTo>
                      <a:pt x="48" y="1811"/>
                    </a:lnTo>
                    <a:lnTo>
                      <a:pt x="59" y="1813"/>
                    </a:lnTo>
                    <a:lnTo>
                      <a:pt x="64" y="1810"/>
                    </a:lnTo>
                    <a:lnTo>
                      <a:pt x="68" y="1785"/>
                    </a:lnTo>
                    <a:lnTo>
                      <a:pt x="49" y="17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3703" y="639"/>
                <a:ext cx="394" cy="1901"/>
              </a:xfrm>
              <a:custGeom>
                <a:avLst/>
                <a:gdLst/>
                <a:ahLst/>
                <a:cxnLst>
                  <a:cxn ang="0">
                    <a:pos x="68" y="1785"/>
                  </a:cxn>
                  <a:cxn ang="0">
                    <a:pos x="64" y="1810"/>
                  </a:cxn>
                  <a:cxn ang="0">
                    <a:pos x="59" y="1813"/>
                  </a:cxn>
                  <a:cxn ang="0">
                    <a:pos x="103" y="1813"/>
                  </a:cxn>
                  <a:cxn ang="0">
                    <a:pos x="118" y="1794"/>
                  </a:cxn>
                  <a:cxn ang="0">
                    <a:pos x="68" y="1785"/>
                  </a:cxn>
                </a:cxnLst>
                <a:rect l="0" t="0" r="r" b="b"/>
                <a:pathLst>
                  <a:path w="394" h="1901">
                    <a:moveTo>
                      <a:pt x="68" y="1785"/>
                    </a:moveTo>
                    <a:lnTo>
                      <a:pt x="64" y="1810"/>
                    </a:lnTo>
                    <a:lnTo>
                      <a:pt x="59" y="1813"/>
                    </a:lnTo>
                    <a:lnTo>
                      <a:pt x="103" y="1813"/>
                    </a:lnTo>
                    <a:lnTo>
                      <a:pt x="118" y="1794"/>
                    </a:lnTo>
                    <a:lnTo>
                      <a:pt x="68" y="17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3703" y="639"/>
                <a:ext cx="394" cy="1901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373" y="4"/>
                  </a:cxn>
                  <a:cxn ang="0">
                    <a:pos x="49" y="1781"/>
                  </a:cxn>
                  <a:cxn ang="0">
                    <a:pos x="68" y="1785"/>
                  </a:cxn>
                  <a:cxn ang="0">
                    <a:pos x="393" y="7"/>
                  </a:cxn>
                  <a:cxn ang="0">
                    <a:pos x="389" y="2"/>
                  </a:cxn>
                  <a:cxn ang="0">
                    <a:pos x="378" y="0"/>
                  </a:cxn>
                </a:cxnLst>
                <a:rect l="0" t="0" r="r" b="b"/>
                <a:pathLst>
                  <a:path w="394" h="1901">
                    <a:moveTo>
                      <a:pt x="378" y="0"/>
                    </a:moveTo>
                    <a:lnTo>
                      <a:pt x="373" y="4"/>
                    </a:lnTo>
                    <a:lnTo>
                      <a:pt x="49" y="1781"/>
                    </a:lnTo>
                    <a:lnTo>
                      <a:pt x="68" y="1785"/>
                    </a:lnTo>
                    <a:lnTo>
                      <a:pt x="393" y="7"/>
                    </a:lnTo>
                    <a:lnTo>
                      <a:pt x="389" y="2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9" name="Group 15"/>
            <p:cNvGrpSpPr>
              <a:grpSpLocks/>
            </p:cNvGrpSpPr>
            <p:nvPr/>
          </p:nvGrpSpPr>
          <p:grpSpPr bwMode="auto">
            <a:xfrm>
              <a:off x="5105" y="1085"/>
              <a:ext cx="3555" cy="540"/>
              <a:chOff x="5105" y="1085"/>
              <a:chExt cx="3555" cy="540"/>
            </a:xfrm>
            <a:grpFill/>
          </p:grpSpPr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105" y="1085"/>
                <a:ext cx="3555" cy="540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3555" y="540"/>
                  </a:cxn>
                  <a:cxn ang="0">
                    <a:pos x="3555" y="0"/>
                  </a:cxn>
                  <a:cxn ang="0">
                    <a:pos x="0" y="0"/>
                  </a:cxn>
                  <a:cxn ang="0">
                    <a:pos x="0" y="540"/>
                  </a:cxn>
                </a:cxnLst>
                <a:rect l="0" t="0" r="r" b="b"/>
                <a:pathLst>
                  <a:path w="3555" h="540">
                    <a:moveTo>
                      <a:pt x="0" y="540"/>
                    </a:moveTo>
                    <a:lnTo>
                      <a:pt x="3555" y="540"/>
                    </a:lnTo>
                    <a:lnTo>
                      <a:pt x="3555" y="0"/>
                    </a:lnTo>
                    <a:lnTo>
                      <a:pt x="0" y="0"/>
                    </a:lnTo>
                    <a:lnTo>
                      <a:pt x="0" y="54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4629" y="639"/>
              <a:ext cx="562" cy="1887"/>
              <a:chOff x="4629" y="639"/>
              <a:chExt cx="562" cy="1887"/>
            </a:xfrm>
            <a:grpFill/>
          </p:grpSpPr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4629" y="639"/>
                <a:ext cx="562" cy="1887"/>
              </a:xfrm>
              <a:custGeom>
                <a:avLst/>
                <a:gdLst/>
                <a:ahLst/>
                <a:cxnLst>
                  <a:cxn ang="0">
                    <a:pos x="494" y="1773"/>
                  </a:cxn>
                  <a:cxn ang="0">
                    <a:pos x="446" y="1787"/>
                  </a:cxn>
                  <a:cxn ang="0">
                    <a:pos x="536" y="1886"/>
                  </a:cxn>
                  <a:cxn ang="0">
                    <a:pos x="552" y="1801"/>
                  </a:cxn>
                  <a:cxn ang="0">
                    <a:pos x="506" y="1801"/>
                  </a:cxn>
                  <a:cxn ang="0">
                    <a:pos x="501" y="1798"/>
                  </a:cxn>
                  <a:cxn ang="0">
                    <a:pos x="499" y="1792"/>
                  </a:cxn>
                  <a:cxn ang="0">
                    <a:pos x="494" y="1773"/>
                  </a:cxn>
                </a:cxnLst>
                <a:rect l="0" t="0" r="r" b="b"/>
                <a:pathLst>
                  <a:path w="562" h="1887">
                    <a:moveTo>
                      <a:pt x="494" y="1773"/>
                    </a:moveTo>
                    <a:lnTo>
                      <a:pt x="446" y="1787"/>
                    </a:lnTo>
                    <a:lnTo>
                      <a:pt x="536" y="1886"/>
                    </a:lnTo>
                    <a:lnTo>
                      <a:pt x="552" y="1801"/>
                    </a:lnTo>
                    <a:lnTo>
                      <a:pt x="506" y="1801"/>
                    </a:lnTo>
                    <a:lnTo>
                      <a:pt x="501" y="1798"/>
                    </a:lnTo>
                    <a:lnTo>
                      <a:pt x="499" y="1792"/>
                    </a:lnTo>
                    <a:lnTo>
                      <a:pt x="494" y="17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4629" y="639"/>
                <a:ext cx="562" cy="1887"/>
              </a:xfrm>
              <a:custGeom>
                <a:avLst/>
                <a:gdLst/>
                <a:ahLst/>
                <a:cxnLst>
                  <a:cxn ang="0">
                    <a:pos x="513" y="1768"/>
                  </a:cxn>
                  <a:cxn ang="0">
                    <a:pos x="494" y="1773"/>
                  </a:cxn>
                  <a:cxn ang="0">
                    <a:pos x="499" y="1792"/>
                  </a:cxn>
                  <a:cxn ang="0">
                    <a:pos x="501" y="1798"/>
                  </a:cxn>
                  <a:cxn ang="0">
                    <a:pos x="506" y="1801"/>
                  </a:cxn>
                  <a:cxn ang="0">
                    <a:pos x="512" y="1799"/>
                  </a:cxn>
                  <a:cxn ang="0">
                    <a:pos x="517" y="1798"/>
                  </a:cxn>
                  <a:cxn ang="0">
                    <a:pos x="520" y="1792"/>
                  </a:cxn>
                  <a:cxn ang="0">
                    <a:pos x="518" y="1787"/>
                  </a:cxn>
                  <a:cxn ang="0">
                    <a:pos x="513" y="1768"/>
                  </a:cxn>
                </a:cxnLst>
                <a:rect l="0" t="0" r="r" b="b"/>
                <a:pathLst>
                  <a:path w="562" h="1887">
                    <a:moveTo>
                      <a:pt x="513" y="1768"/>
                    </a:moveTo>
                    <a:lnTo>
                      <a:pt x="494" y="1773"/>
                    </a:lnTo>
                    <a:lnTo>
                      <a:pt x="499" y="1792"/>
                    </a:lnTo>
                    <a:lnTo>
                      <a:pt x="501" y="1798"/>
                    </a:lnTo>
                    <a:lnTo>
                      <a:pt x="506" y="1801"/>
                    </a:lnTo>
                    <a:lnTo>
                      <a:pt x="512" y="1799"/>
                    </a:lnTo>
                    <a:lnTo>
                      <a:pt x="517" y="1798"/>
                    </a:lnTo>
                    <a:lnTo>
                      <a:pt x="520" y="1792"/>
                    </a:lnTo>
                    <a:lnTo>
                      <a:pt x="518" y="1787"/>
                    </a:lnTo>
                    <a:lnTo>
                      <a:pt x="513" y="17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4629" y="639"/>
                <a:ext cx="562" cy="1887"/>
              </a:xfrm>
              <a:custGeom>
                <a:avLst/>
                <a:gdLst/>
                <a:ahLst/>
                <a:cxnLst>
                  <a:cxn ang="0">
                    <a:pos x="561" y="1754"/>
                  </a:cxn>
                  <a:cxn ang="0">
                    <a:pos x="513" y="1768"/>
                  </a:cxn>
                  <a:cxn ang="0">
                    <a:pos x="519" y="1787"/>
                  </a:cxn>
                  <a:cxn ang="0">
                    <a:pos x="520" y="1792"/>
                  </a:cxn>
                  <a:cxn ang="0">
                    <a:pos x="517" y="1798"/>
                  </a:cxn>
                  <a:cxn ang="0">
                    <a:pos x="512" y="1799"/>
                  </a:cxn>
                  <a:cxn ang="0">
                    <a:pos x="506" y="1801"/>
                  </a:cxn>
                  <a:cxn ang="0">
                    <a:pos x="552" y="1801"/>
                  </a:cxn>
                  <a:cxn ang="0">
                    <a:pos x="561" y="1754"/>
                  </a:cxn>
                </a:cxnLst>
                <a:rect l="0" t="0" r="r" b="b"/>
                <a:pathLst>
                  <a:path w="562" h="1887">
                    <a:moveTo>
                      <a:pt x="561" y="1754"/>
                    </a:moveTo>
                    <a:lnTo>
                      <a:pt x="513" y="1768"/>
                    </a:lnTo>
                    <a:lnTo>
                      <a:pt x="519" y="1787"/>
                    </a:lnTo>
                    <a:lnTo>
                      <a:pt x="520" y="1792"/>
                    </a:lnTo>
                    <a:lnTo>
                      <a:pt x="517" y="1798"/>
                    </a:lnTo>
                    <a:lnTo>
                      <a:pt x="512" y="1799"/>
                    </a:lnTo>
                    <a:lnTo>
                      <a:pt x="506" y="1801"/>
                    </a:lnTo>
                    <a:lnTo>
                      <a:pt x="552" y="1801"/>
                    </a:lnTo>
                    <a:lnTo>
                      <a:pt x="561" y="17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4629" y="639"/>
                <a:ext cx="562" cy="188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4"/>
                  </a:cxn>
                  <a:cxn ang="0">
                    <a:pos x="494" y="1773"/>
                  </a:cxn>
                  <a:cxn ang="0">
                    <a:pos x="513" y="1768"/>
                  </a:cxn>
                  <a:cxn ang="0">
                    <a:pos x="21" y="8"/>
                  </a:cxn>
                  <a:cxn ang="0">
                    <a:pos x="19" y="3"/>
                  </a:cxn>
                  <a:cxn ang="0">
                    <a:pos x="14" y="0"/>
                  </a:cxn>
                </a:cxnLst>
                <a:rect l="0" t="0" r="r" b="b"/>
                <a:pathLst>
                  <a:path w="562" h="1887">
                    <a:moveTo>
                      <a:pt x="14" y="0"/>
                    </a:moveTo>
                    <a:lnTo>
                      <a:pt x="8" y="1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4"/>
                    </a:lnTo>
                    <a:lnTo>
                      <a:pt x="494" y="1773"/>
                    </a:lnTo>
                    <a:lnTo>
                      <a:pt x="513" y="1768"/>
                    </a:lnTo>
                    <a:lnTo>
                      <a:pt x="21" y="8"/>
                    </a:lnTo>
                    <a:lnTo>
                      <a:pt x="19" y="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6" name="Group 22"/>
            <p:cNvGrpSpPr>
              <a:grpSpLocks/>
            </p:cNvGrpSpPr>
            <p:nvPr/>
          </p:nvGrpSpPr>
          <p:grpSpPr bwMode="auto">
            <a:xfrm>
              <a:off x="1895" y="625"/>
              <a:ext cx="120" cy="475"/>
              <a:chOff x="1895" y="625"/>
              <a:chExt cx="120" cy="475"/>
            </a:xfrm>
            <a:grpFill/>
          </p:grpSpPr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1895" y="625"/>
                <a:ext cx="120" cy="475"/>
              </a:xfrm>
              <a:custGeom>
                <a:avLst/>
                <a:gdLst/>
                <a:ahLst/>
                <a:cxnLst>
                  <a:cxn ang="0">
                    <a:pos x="50" y="355"/>
                  </a:cxn>
                  <a:cxn ang="0">
                    <a:pos x="0" y="355"/>
                  </a:cxn>
                  <a:cxn ang="0">
                    <a:pos x="60" y="475"/>
                  </a:cxn>
                  <a:cxn ang="0">
                    <a:pos x="105" y="385"/>
                  </a:cxn>
                  <a:cxn ang="0">
                    <a:pos x="54" y="385"/>
                  </a:cxn>
                  <a:cxn ang="0">
                    <a:pos x="50" y="381"/>
                  </a:cxn>
                  <a:cxn ang="0">
                    <a:pos x="50" y="355"/>
                  </a:cxn>
                </a:cxnLst>
                <a:rect l="0" t="0" r="r" b="b"/>
                <a:pathLst>
                  <a:path w="120" h="475">
                    <a:moveTo>
                      <a:pt x="50" y="355"/>
                    </a:moveTo>
                    <a:lnTo>
                      <a:pt x="0" y="355"/>
                    </a:lnTo>
                    <a:lnTo>
                      <a:pt x="60" y="475"/>
                    </a:lnTo>
                    <a:lnTo>
                      <a:pt x="105" y="385"/>
                    </a:lnTo>
                    <a:lnTo>
                      <a:pt x="54" y="385"/>
                    </a:lnTo>
                    <a:lnTo>
                      <a:pt x="50" y="381"/>
                    </a:lnTo>
                    <a:lnTo>
                      <a:pt x="50" y="3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895" y="625"/>
                <a:ext cx="120" cy="4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54" y="0"/>
                  </a:cxn>
                  <a:cxn ang="0">
                    <a:pos x="50" y="4"/>
                  </a:cxn>
                  <a:cxn ang="0">
                    <a:pos x="50" y="381"/>
                  </a:cxn>
                  <a:cxn ang="0">
                    <a:pos x="54" y="385"/>
                  </a:cxn>
                  <a:cxn ang="0">
                    <a:pos x="66" y="385"/>
                  </a:cxn>
                  <a:cxn ang="0">
                    <a:pos x="70" y="381"/>
                  </a:cxn>
                  <a:cxn ang="0">
                    <a:pos x="70" y="4"/>
                  </a:cxn>
                  <a:cxn ang="0">
                    <a:pos x="66" y="0"/>
                  </a:cxn>
                </a:cxnLst>
                <a:rect l="0" t="0" r="r" b="b"/>
                <a:pathLst>
                  <a:path w="120" h="475">
                    <a:moveTo>
                      <a:pt x="66" y="0"/>
                    </a:moveTo>
                    <a:lnTo>
                      <a:pt x="54" y="0"/>
                    </a:lnTo>
                    <a:lnTo>
                      <a:pt x="50" y="4"/>
                    </a:lnTo>
                    <a:lnTo>
                      <a:pt x="50" y="381"/>
                    </a:lnTo>
                    <a:lnTo>
                      <a:pt x="54" y="385"/>
                    </a:lnTo>
                    <a:lnTo>
                      <a:pt x="66" y="385"/>
                    </a:lnTo>
                    <a:lnTo>
                      <a:pt x="70" y="381"/>
                    </a:lnTo>
                    <a:lnTo>
                      <a:pt x="70" y="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1895" y="625"/>
                <a:ext cx="120" cy="475"/>
              </a:xfrm>
              <a:custGeom>
                <a:avLst/>
                <a:gdLst/>
                <a:ahLst/>
                <a:cxnLst>
                  <a:cxn ang="0">
                    <a:pos x="120" y="355"/>
                  </a:cxn>
                  <a:cxn ang="0">
                    <a:pos x="70" y="355"/>
                  </a:cxn>
                  <a:cxn ang="0">
                    <a:pos x="70" y="381"/>
                  </a:cxn>
                  <a:cxn ang="0">
                    <a:pos x="66" y="385"/>
                  </a:cxn>
                  <a:cxn ang="0">
                    <a:pos x="105" y="385"/>
                  </a:cxn>
                  <a:cxn ang="0">
                    <a:pos x="120" y="355"/>
                  </a:cxn>
                </a:cxnLst>
                <a:rect l="0" t="0" r="r" b="b"/>
                <a:pathLst>
                  <a:path w="120" h="475">
                    <a:moveTo>
                      <a:pt x="120" y="355"/>
                    </a:moveTo>
                    <a:lnTo>
                      <a:pt x="70" y="355"/>
                    </a:lnTo>
                    <a:lnTo>
                      <a:pt x="70" y="381"/>
                    </a:lnTo>
                    <a:lnTo>
                      <a:pt x="66" y="385"/>
                    </a:lnTo>
                    <a:lnTo>
                      <a:pt x="105" y="385"/>
                    </a:lnTo>
                    <a:lnTo>
                      <a:pt x="120" y="3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50" y="0"/>
              <a:ext cx="8640" cy="4326"/>
              <a:chOff x="50" y="0"/>
              <a:chExt cx="8640" cy="4326"/>
            </a:xfrm>
            <a:grpFill/>
          </p:grpSpPr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6723" y="626"/>
                <a:ext cx="120" cy="445"/>
              </a:xfrm>
              <a:custGeom>
                <a:avLst/>
                <a:gdLst/>
                <a:ahLst/>
                <a:cxnLst>
                  <a:cxn ang="0">
                    <a:pos x="50" y="325"/>
                  </a:cxn>
                  <a:cxn ang="0">
                    <a:pos x="0" y="325"/>
                  </a:cxn>
                  <a:cxn ang="0">
                    <a:pos x="60" y="445"/>
                  </a:cxn>
                  <a:cxn ang="0">
                    <a:pos x="105" y="355"/>
                  </a:cxn>
                  <a:cxn ang="0">
                    <a:pos x="54" y="355"/>
                  </a:cxn>
                  <a:cxn ang="0">
                    <a:pos x="50" y="351"/>
                  </a:cxn>
                  <a:cxn ang="0">
                    <a:pos x="50" y="325"/>
                  </a:cxn>
                </a:cxnLst>
                <a:rect l="0" t="0" r="r" b="b"/>
                <a:pathLst>
                  <a:path w="120" h="445">
                    <a:moveTo>
                      <a:pt x="50" y="325"/>
                    </a:moveTo>
                    <a:lnTo>
                      <a:pt x="0" y="325"/>
                    </a:lnTo>
                    <a:lnTo>
                      <a:pt x="60" y="445"/>
                    </a:lnTo>
                    <a:lnTo>
                      <a:pt x="105" y="355"/>
                    </a:lnTo>
                    <a:lnTo>
                      <a:pt x="54" y="355"/>
                    </a:lnTo>
                    <a:lnTo>
                      <a:pt x="50" y="351"/>
                    </a:lnTo>
                    <a:lnTo>
                      <a:pt x="5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6723" y="626"/>
                <a:ext cx="120" cy="44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54" y="0"/>
                  </a:cxn>
                  <a:cxn ang="0">
                    <a:pos x="50" y="4"/>
                  </a:cxn>
                  <a:cxn ang="0">
                    <a:pos x="50" y="351"/>
                  </a:cxn>
                  <a:cxn ang="0">
                    <a:pos x="54" y="355"/>
                  </a:cxn>
                  <a:cxn ang="0">
                    <a:pos x="66" y="355"/>
                  </a:cxn>
                  <a:cxn ang="0">
                    <a:pos x="70" y="351"/>
                  </a:cxn>
                  <a:cxn ang="0">
                    <a:pos x="70" y="4"/>
                  </a:cxn>
                  <a:cxn ang="0">
                    <a:pos x="66" y="0"/>
                  </a:cxn>
                </a:cxnLst>
                <a:rect l="0" t="0" r="r" b="b"/>
                <a:pathLst>
                  <a:path w="120" h="445">
                    <a:moveTo>
                      <a:pt x="66" y="0"/>
                    </a:moveTo>
                    <a:lnTo>
                      <a:pt x="54" y="0"/>
                    </a:lnTo>
                    <a:lnTo>
                      <a:pt x="50" y="4"/>
                    </a:lnTo>
                    <a:lnTo>
                      <a:pt x="50" y="351"/>
                    </a:lnTo>
                    <a:lnTo>
                      <a:pt x="54" y="355"/>
                    </a:lnTo>
                    <a:lnTo>
                      <a:pt x="66" y="355"/>
                    </a:lnTo>
                    <a:lnTo>
                      <a:pt x="70" y="351"/>
                    </a:lnTo>
                    <a:lnTo>
                      <a:pt x="70" y="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6723" y="626"/>
                <a:ext cx="120" cy="445"/>
              </a:xfrm>
              <a:custGeom>
                <a:avLst/>
                <a:gdLst/>
                <a:ahLst/>
                <a:cxnLst>
                  <a:cxn ang="0">
                    <a:pos x="120" y="325"/>
                  </a:cxn>
                  <a:cxn ang="0">
                    <a:pos x="70" y="325"/>
                  </a:cxn>
                  <a:cxn ang="0">
                    <a:pos x="70" y="351"/>
                  </a:cxn>
                  <a:cxn ang="0">
                    <a:pos x="66" y="355"/>
                  </a:cxn>
                  <a:cxn ang="0">
                    <a:pos x="105" y="355"/>
                  </a:cxn>
                  <a:cxn ang="0">
                    <a:pos x="120" y="325"/>
                  </a:cxn>
                </a:cxnLst>
                <a:rect l="0" t="0" r="r" b="b"/>
                <a:pathLst>
                  <a:path w="120" h="445">
                    <a:moveTo>
                      <a:pt x="120" y="325"/>
                    </a:moveTo>
                    <a:lnTo>
                      <a:pt x="70" y="325"/>
                    </a:lnTo>
                    <a:lnTo>
                      <a:pt x="70" y="351"/>
                    </a:lnTo>
                    <a:lnTo>
                      <a:pt x="66" y="355"/>
                    </a:lnTo>
                    <a:lnTo>
                      <a:pt x="105" y="355"/>
                    </a:lnTo>
                    <a:lnTo>
                      <a:pt x="12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Text Box 30"/>
              <p:cNvSpPr txBox="1">
                <a:spLocks noChangeArrowheads="1"/>
              </p:cNvSpPr>
              <p:nvPr/>
            </p:nvSpPr>
            <p:spPr bwMode="auto">
              <a:xfrm>
                <a:off x="65" y="1100"/>
                <a:ext cx="3630" cy="840"/>
              </a:xfrm>
              <a:prstGeom prst="rect">
                <a:avLst/>
              </a:prstGeom>
              <a:grp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668338" lvl="1" indent="0" algn="ctr" defTabSz="914400" rtl="0" eaLnBrk="1" fontAlgn="base" latinLnBrk="0" hangingPunct="1">
                  <a:lnSpc>
                    <a:spcPct val="100000"/>
                  </a:lnSpc>
                  <a:spcBef>
                    <a:spcPts val="313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Психолого-педагогическое просвещение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Text Box 31"/>
              <p:cNvSpPr txBox="1">
                <a:spLocks noChangeArrowheads="1"/>
              </p:cNvSpPr>
              <p:nvPr/>
            </p:nvSpPr>
            <p:spPr bwMode="auto">
              <a:xfrm>
                <a:off x="5180" y="1835"/>
                <a:ext cx="3510" cy="1275"/>
              </a:xfrm>
              <a:prstGeom prst="rect">
                <a:avLst/>
              </a:prstGeom>
              <a:grp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511175" lvl="1" indent="0" algn="ctr" defTabSz="914400" rtl="0" eaLnBrk="1" fontAlgn="base" latinLnBrk="0" hangingPunct="1">
                  <a:lnSpc>
                    <a:spcPct val="100000"/>
                  </a:lnSpc>
                  <a:spcBef>
                    <a:spcPts val="313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Взаимодействие с общественными организациями родителей и социума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50" y="2270"/>
                <a:ext cx="3660" cy="870"/>
              </a:xfrm>
              <a:prstGeom prst="rect">
                <a:avLst/>
              </a:prstGeom>
              <a:grp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793750" lvl="1" indent="0" algn="ctr" defTabSz="914400" rtl="0" eaLnBrk="1" fontAlgn="base" latinLnBrk="0" hangingPunct="1">
                  <a:lnSpc>
                    <a:spcPct val="100000"/>
                  </a:lnSpc>
                  <a:spcBef>
                    <a:spcPts val="313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Вовлечение родителей в совместную деятельность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Text Box 33"/>
              <p:cNvSpPr txBox="1">
                <a:spLocks noChangeArrowheads="1"/>
              </p:cNvSpPr>
              <p:nvPr/>
            </p:nvSpPr>
            <p:spPr bwMode="auto">
              <a:xfrm>
                <a:off x="95" y="3291"/>
                <a:ext cx="8580" cy="1035"/>
              </a:xfrm>
              <a:prstGeom prst="rect">
                <a:avLst/>
              </a:prstGeom>
              <a:grp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931863" lvl="1" indent="0" algn="ctr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457200" marR="931863" lvl="1" indent="0" algn="ctr" defTabSz="914400" rtl="0" eaLnBrk="1" fontAlgn="base" latinLnBrk="0" hangingPunct="1">
                  <a:lnSpc>
                    <a:spcPct val="100000"/>
                  </a:lnSpc>
                  <a:spcBef>
                    <a:spcPts val="325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Обеспечение реализации знакомства родителей с понятием дошкольное образование, функциями и задачами дошкольного учреждения еще до поступления в ДОО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Text Box 34"/>
              <p:cNvSpPr txBox="1">
                <a:spLocks noChangeArrowheads="1"/>
              </p:cNvSpPr>
              <p:nvPr/>
            </p:nvSpPr>
            <p:spPr bwMode="auto">
              <a:xfrm>
                <a:off x="191" y="0"/>
                <a:ext cx="8319" cy="7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Функции взаимодействия педагога с родителями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Text Box 35"/>
              <p:cNvSpPr txBox="1">
                <a:spLocks noChangeArrowheads="1"/>
              </p:cNvSpPr>
              <p:nvPr/>
            </p:nvSpPr>
            <p:spPr bwMode="auto">
              <a:xfrm>
                <a:off x="5182" y="1196"/>
                <a:ext cx="3143" cy="2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Помощь в воспитании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7846640" cy="1656184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У родителей появляются новые инициативы.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Устанавливаются доброжелательные дружеские взаимоотношения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между родителями, детьми, воспитателями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Мастер - класс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13" descr="DSC_0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12818" cy="2675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2" descr="DSC_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32448" cy="2688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 descr="DSC_00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82">
            <a:off x="3075802" y="3546448"/>
            <a:ext cx="4454034" cy="2970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484784"/>
            <a:ext cx="7774632" cy="3518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результате проведения детско-родительских мастер-классов повышается уровень активности родителей, что способствует развитию их творческой инициативы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72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620688"/>
            <a:ext cx="820891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Эффективные формы взаимодействия с родителями </a:t>
            </a:r>
            <a:r>
              <a:rPr lang="ru-RU" sz="36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способствуют открытости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сада, взаимопониманию и установлению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доверительных отношений между  всеми участниками образовательного процесса,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помогают в формировании единых подходов в воспитании ребенка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836712"/>
            <a:ext cx="7630616" cy="4683224"/>
          </a:xfrm>
        </p:spPr>
        <p:txBody>
          <a:bodyPr/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Собрание – сюрприз</a:t>
            </a:r>
          </a:p>
          <a:p>
            <a:pPr lvl="0"/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«Копилка родительских советов»</a:t>
            </a:r>
          </a:p>
          <a:p>
            <a:pPr lvl="0"/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Участие родителей в </a:t>
            </a:r>
            <a:r>
              <a:rPr lang="ru-RU" sz="4000" b="1" dirty="0" smtClean="0">
                <a:solidFill>
                  <a:schemeClr val="bg1"/>
                </a:solidFill>
              </a:rPr>
              <a:t>совместной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деятельности</a:t>
            </a:r>
          </a:p>
          <a:p>
            <a:pPr lvl="0"/>
            <a:r>
              <a:rPr lang="ru-RU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Квест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Мастер-класс</a:t>
            </a:r>
            <a:endParaRPr lang="ru-RU" sz="4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Собрание - сюрприз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I:\Видео-фото ТЁЩА\фото\фото 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43075"/>
            <a:ext cx="475252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C:\Users\евросеть\Desktop\родители\круглый стол\20171110_170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673460" cy="5198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Видеоролики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презентац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533456" cy="502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Театрализованные представления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I:\Видео-фото ТЁЩА\фото\фото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5147406" cy="340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 descr="I:\Видео-фото ТЁЩА\фото\фото 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682629" cy="31014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4572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Выступления </a:t>
            </a: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родителей с детьми</a:t>
            </a:r>
            <a:b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евросеть\Desktop\родители\день матеи\20171123_17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714625" cy="489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евросеть\Desktop\родители\день матеи\20171123_17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2934072" cy="39120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 descr="C:\Users\евросеть\Desktop\родители\день матеи\20171123_174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5432">
            <a:off x="5351591" y="2257707"/>
            <a:ext cx="2880066" cy="3840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Лотереи</a:t>
            </a:r>
          </a:p>
        </p:txBody>
      </p:sp>
      <p:pic>
        <p:nvPicPr>
          <p:cNvPr id="7170" name="Picture 2" descr="C:\Users\евросеть\Desktop\родители\день матеи\20171123_180335.jpg"/>
          <p:cNvPicPr>
            <a:picLocks noChangeAspect="1" noChangeArrowheads="1"/>
          </p:cNvPicPr>
          <p:nvPr/>
        </p:nvPicPr>
        <p:blipFill>
          <a:blip r:embed="rId2" cstate="print"/>
          <a:srcRect l="24013" r="22832"/>
          <a:stretch>
            <a:fillRect/>
          </a:stretch>
        </p:blipFill>
        <p:spPr bwMode="auto">
          <a:xfrm>
            <a:off x="621421" y="980727"/>
            <a:ext cx="3862026" cy="544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Users\евросеть\Desktop\родители\день матеи\20171123_18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9427">
            <a:off x="4474785" y="1083650"/>
            <a:ext cx="3973816" cy="5298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Игры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евросеть\Desktop\родители\день матеи\20171123_175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03623"/>
            <a:ext cx="5448267" cy="40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 descr="C:\Users\евросеть\Desktop\родители\день матеи\20171123_18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320">
            <a:off x="4792127" y="1196753"/>
            <a:ext cx="3906180" cy="5208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1441</TotalTime>
  <Words>223</Words>
  <Application>Microsoft Office PowerPoint</Application>
  <PresentationFormat>Экран (4:3)</PresentationFormat>
  <Paragraphs>41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6</vt:lpstr>
      <vt:lpstr> МБДОУ №5 г.Енисейск 2018г</vt:lpstr>
      <vt:lpstr>Презентация PowerPoint</vt:lpstr>
      <vt:lpstr>Презентация PowerPoint</vt:lpstr>
      <vt:lpstr>Собрание - сюрприз</vt:lpstr>
      <vt:lpstr>Видеоролики </vt:lpstr>
      <vt:lpstr>Театрализованные представления</vt:lpstr>
      <vt:lpstr> Выступления родителей с детьми </vt:lpstr>
      <vt:lpstr>Лотереи</vt:lpstr>
      <vt:lpstr>Игры</vt:lpstr>
      <vt:lpstr> Создание цветка пожеланий </vt:lpstr>
      <vt:lpstr>Чаепития</vt:lpstr>
      <vt:lpstr>Презентация PowerPoint</vt:lpstr>
      <vt:lpstr>Презентация PowerPoint</vt:lpstr>
      <vt:lpstr> «Копилка родительских советов» </vt:lpstr>
      <vt:lpstr>Презентация PowerPoint</vt:lpstr>
      <vt:lpstr> Участие родителей в совместной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</vt:lpstr>
      <vt:lpstr>Презентация PowerPoint</vt:lpstr>
      <vt:lpstr>Презентация PowerPoint</vt:lpstr>
      <vt:lpstr>Мастер - класс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dc:description>http://o5-5.ru - Îïÿòü ïÿòü!  Êîëëåêöèÿ ïðåçåíòàöèé ïî âñåì ïðåäìåòàì. Øàáëîíû PowerPoint</dc:description>
  <cp:lastModifiedBy>Учетная запись Майкрософт</cp:lastModifiedBy>
  <cp:revision>98</cp:revision>
  <dcterms:created xsi:type="dcterms:W3CDTF">2018-04-18T10:54:14Z</dcterms:created>
  <dcterms:modified xsi:type="dcterms:W3CDTF">2026-01-14T07:02:44Z</dcterms:modified>
</cp:coreProperties>
</file>