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83" r:id="rId2"/>
    <p:sldId id="276" r:id="rId3"/>
    <p:sldId id="281" r:id="rId4"/>
    <p:sldId id="277" r:id="rId5"/>
    <p:sldId id="278" r:id="rId6"/>
    <p:sldId id="280" r:id="rId7"/>
    <p:sldId id="279" r:id="rId8"/>
    <p:sldId id="266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002E8A"/>
    <a:srgbClr val="0072C8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46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EA3DC-524A-4A72-AF38-0F06C0292476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0753A-F04F-4C1B-9EC8-EC645AC273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Опорные схемы в тетрадях дети могут при желании рассмотреть и сравнить, рассказать стихотворение друг другу.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Опорная схема, выполненная воспитателем, помещается в книжный уголок, чтобы дети, используя ее, могли неоднократно повторять стихотворение.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0753A-F04F-4C1B-9EC8-EC645AC2735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работы по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заучиванию стихов воспитатель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создают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картотеку мнемотаблиц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(формат А2-демонстрационный материал; А-4  -раздаточный)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0753A-F04F-4C1B-9EC8-EC645AC2735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по заучиванию произведений может быть различной в зависимости от жанра.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запоминания ребенком потешки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иногда достаточно того, чтобы она прозвучала в момент, когда у него хорошее настроение. В потешке ребенок слышит прежде всего музыку, и этого часто бывает достаточно, чтобы он захотел сам повторить, а потом и припомнить ритм этой музыки. Но в потешке он различает и образы, если в этом помогают. Помощь воспитателя состоит в том, чтобы вовремя соединить слова потешки с реальными явлениями, которые названы этими словами. Солнце залило светом комнату, где находится ребенок, и воспитатель припевает: «Солнышко-ведрышко, выгляни в окошечко!» — а ребенок охотно ему вторит. Идет теплый дождик, и дети вместе с воспитателем радостно скандируют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потешку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«Дождик, дождик, веселей, капай, капай, не жалей!» — или стихи 3. Александровой: «К нам на длинной мокрой ножке дождик скачет по дорожке».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0753A-F04F-4C1B-9EC8-EC645AC2735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ru3RvYQdZXk/U16YAAnunCI/AAAAAAAADB4/L3XLdnX0Mto/s1600/htmlimag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3.bp.blogspot.com/-0_T_JIibIPE/U16YMBu2vYI/AAAAAAAADCA/u63xLCmkRQk/s1600/htmlimag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plNfwQOK5TY/U16ZpCujefI/AAAAAAAADDQ/z4ImPtIF35w/s1600/htmlimage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.bp.blogspot.com/-YHSEc9BySwE/U16YjCfo8DI/AAAAAAAADCY/w0QXBcq0EGQ/s1600/htmlimage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4.bp.blogspot.com/-fQwMe1T8G7I/U16YT0-AOlI/AAAAAAAADCI/NpRY6oy2qO0/s1600/htmlimage.jpg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58883-18A2-4FC7-D29C-1ED67CFD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21BBD-C330-5CE4-EF6A-0624400FA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92493027-content2.jpg">
            <a:extLst>
              <a:ext uri="{FF2B5EF4-FFF2-40B4-BE49-F238E27FC236}">
                <a16:creationId xmlns:a16="http://schemas.microsoft.com/office/drawing/2014/main" id="{8ADA6D34-45C1-5AB3-0664-5330B82E8E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048FF5-D9CB-EB07-3699-5929BD632488}"/>
              </a:ext>
            </a:extLst>
          </p:cNvPr>
          <p:cNvSpPr/>
          <p:nvPr/>
        </p:nvSpPr>
        <p:spPr>
          <a:xfrm>
            <a:off x="0" y="548680"/>
            <a:ext cx="9144000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мнемотаблицами</a:t>
            </a:r>
          </a:p>
        </p:txBody>
      </p:sp>
      <p:pic>
        <p:nvPicPr>
          <p:cNvPr id="7" name="Рисунок 6" descr="e7be9f51929256a1b7466935f42c36b0.jpg">
            <a:extLst>
              <a:ext uri="{FF2B5EF4-FFF2-40B4-BE49-F238E27FC236}">
                <a16:creationId xmlns:a16="http://schemas.microsoft.com/office/drawing/2014/main" id="{34FB53B9-2A8B-3DF3-4661-D81860D070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34233"/>
            <a:ext cx="2771800" cy="25875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 descr="mini_mini_571b976390a7bbbbf177f3343732cdbe">
            <a:extLst>
              <a:ext uri="{FF2B5EF4-FFF2-40B4-BE49-F238E27FC236}">
                <a16:creationId xmlns:a16="http://schemas.microsoft.com/office/drawing/2014/main" id="{877BD2F1-A1CC-7E33-02A8-2B2D4126C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87" y="4082937"/>
            <a:ext cx="4355654" cy="217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4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92493027-conte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9144000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2162008"/>
            <a:ext cx="3600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Обсуждение с детьми содержания стихотворения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объяснение непонятных, новых слов</a:t>
            </a: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32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чтение-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5602" y="2060848"/>
            <a:ext cx="5478398" cy="41395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0688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построения заучивания: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Чтение стихотворения.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92493027-conte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9144000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132856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Обсуждение с детьми, какие зрительные знаки можно нарисовать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этому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стихотворению.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немотаблицы зауч.стихов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3965" y="2240180"/>
            <a:ext cx="4958516" cy="3853116"/>
          </a:xfrm>
          <a:prstGeom prst="rect">
            <a:avLst/>
          </a:prstGeom>
          <a:ln w="19050">
            <a:solidFill>
              <a:srgbClr val="002E8A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6206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ассматривание таблицы к стихотворению-</a:t>
            </a:r>
            <a:r>
              <a:rPr lang="ru-RU" sz="3200" i="1" dirty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впоследствии вы сможете сами с детьми рисовать подобные схемы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92493027-conte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9144000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910674"/>
            <a:ext cx="54360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rgbClr val="002E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Чтение стихотворения по смысловым абзацам для того, чтобы дети совместно с воспитателем выбрали к ним свой знак, символ или картинку.</a:t>
            </a:r>
            <a:endParaRPr kumimoji="0" lang="ru-RU" sz="3200" i="1" u="none" strike="noStrike" cap="none" normalizeH="0" baseline="0" dirty="0">
              <a:ln>
                <a:noFill/>
              </a:ln>
              <a:solidFill>
                <a:srgbClr val="002E8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rgbClr val="002E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Работа детей в тетрадях по зарисовке схемы опорных сигналов (воспитатель рисует мелом на доске).</a:t>
            </a:r>
            <a:endParaRPr kumimoji="0" lang="ru-RU" sz="3200" i="1" u="none" strike="noStrike" cap="none" normalizeH="0" baseline="0" dirty="0">
              <a:ln>
                <a:noFill/>
              </a:ln>
              <a:solidFill>
                <a:srgbClr val="002E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3.bp.blogspot.com/-ru3RvYQdZXk/U16YAAnunCI/AAAAAAAADB4/L3XLdnX0Mto/s1600/htmlimage.jpg">
            <a:hlinkClick r:id="rId3"/>
          </p:cNvPr>
          <p:cNvPicPr/>
          <p:nvPr/>
        </p:nvPicPr>
        <p:blipFill>
          <a:blip r:embed="rId4" cstate="print"/>
          <a:srcRect l="4262" r="45664" b="2632"/>
          <a:stretch>
            <a:fillRect/>
          </a:stretch>
        </p:blipFill>
        <p:spPr bwMode="auto">
          <a:xfrm>
            <a:off x="5436096" y="836712"/>
            <a:ext cx="3456384" cy="5184576"/>
          </a:xfrm>
          <a:prstGeom prst="rect">
            <a:avLst/>
          </a:prstGeom>
          <a:noFill/>
          <a:ln w="19050">
            <a:solidFill>
              <a:srgbClr val="00164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92493027-conten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9144000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513796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Повторное чтение воспитателем стихотворения с опорой на схему.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8.Чтение</a:t>
            </a:r>
            <a:r>
              <a:rPr kumimoji="0" lang="ru-RU" sz="3200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/>
              <a:t> </a:t>
            </a:r>
            <a:r>
              <a:rPr lang="ru-RU" sz="3200" i="1" dirty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стихотворения по мнемотаблице детьми(чтение без помощи мнемотаблицы).</a:t>
            </a:r>
            <a:endParaRPr kumimoji="0" lang="ru-RU" sz="3200" i="1" u="none" strike="noStrike" cap="none" normalizeH="0" baseline="0" dirty="0">
              <a:ln>
                <a:noFill/>
              </a:ln>
              <a:solidFill>
                <a:srgbClr val="00164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3.bp.blogspot.com/-0_T_JIibIPE/U16YMBu2vYI/AAAAAAAADCA/u63xLCmkRQk/s1600/htmlimage.jpg">
            <a:hlinkClick r:id="rId4"/>
          </p:cNvPr>
          <p:cNvPicPr/>
          <p:nvPr/>
        </p:nvPicPr>
        <p:blipFill>
          <a:blip r:embed="rId5" cstate="print"/>
          <a:srcRect b="15152"/>
          <a:stretch>
            <a:fillRect/>
          </a:stretch>
        </p:blipFill>
        <p:spPr bwMode="auto">
          <a:xfrm>
            <a:off x="3923928" y="2636912"/>
            <a:ext cx="4824536" cy="3384376"/>
          </a:xfrm>
          <a:prstGeom prst="rect">
            <a:avLst/>
          </a:prstGeom>
          <a:noFill/>
          <a:ln w="19050">
            <a:solidFill>
              <a:srgbClr val="001642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2564904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Обработка схемы воспитателем на компьютере, распечатывание ее в формате А2.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92493027-conte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620688"/>
            <a:ext cx="9144000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4868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10.Предложите детям поиграть с мнемотаблицей самостоятельно (можно разрезать мнемотаблицу на части и предложить собрать стихотворение из картинок).</a:t>
            </a:r>
          </a:p>
        </p:txBody>
      </p:sp>
      <p:pic>
        <p:nvPicPr>
          <p:cNvPr id="8" name="Рисунок 7" descr="мнемотаблицы зауч.стихов.jpg"/>
          <p:cNvPicPr>
            <a:picLocks noChangeAspect="1"/>
          </p:cNvPicPr>
          <p:nvPr/>
        </p:nvPicPr>
        <p:blipFill>
          <a:blip r:embed="rId3" cstate="print"/>
          <a:srcRect l="3052" t="3950" r="65649" b="65350"/>
          <a:stretch>
            <a:fillRect/>
          </a:stretch>
        </p:blipFill>
        <p:spPr>
          <a:xfrm>
            <a:off x="251520" y="2564904"/>
            <a:ext cx="1872208" cy="1728192"/>
          </a:xfrm>
          <a:prstGeom prst="rect">
            <a:avLst/>
          </a:prstGeom>
        </p:spPr>
      </p:pic>
      <p:pic>
        <p:nvPicPr>
          <p:cNvPr id="10" name="Рисунок 9" descr="мнемотаблицы зауч.стихов.jpg"/>
          <p:cNvPicPr>
            <a:picLocks noChangeAspect="1"/>
          </p:cNvPicPr>
          <p:nvPr/>
        </p:nvPicPr>
        <p:blipFill>
          <a:blip r:embed="rId3" cstate="print"/>
          <a:srcRect l="34351" t="3950" r="34350" b="65350"/>
          <a:stretch>
            <a:fillRect/>
          </a:stretch>
        </p:blipFill>
        <p:spPr>
          <a:xfrm>
            <a:off x="1907704" y="2996952"/>
            <a:ext cx="1872208" cy="1728192"/>
          </a:xfrm>
          <a:prstGeom prst="rect">
            <a:avLst/>
          </a:prstGeom>
        </p:spPr>
      </p:pic>
      <p:pic>
        <p:nvPicPr>
          <p:cNvPr id="12" name="Рисунок 11" descr="мнемотаблицы зауч.стихов.jpg"/>
          <p:cNvPicPr>
            <a:picLocks noChangeAspect="1"/>
          </p:cNvPicPr>
          <p:nvPr/>
        </p:nvPicPr>
        <p:blipFill>
          <a:blip r:embed="rId3" cstate="print"/>
          <a:srcRect l="65649" t="3950" r="3052" b="65350"/>
          <a:stretch>
            <a:fillRect/>
          </a:stretch>
        </p:blipFill>
        <p:spPr>
          <a:xfrm>
            <a:off x="3635895" y="3140968"/>
            <a:ext cx="2184243" cy="2016224"/>
          </a:xfrm>
          <a:prstGeom prst="rect">
            <a:avLst/>
          </a:prstGeom>
        </p:spPr>
      </p:pic>
      <p:pic>
        <p:nvPicPr>
          <p:cNvPr id="13" name="Рисунок 12" descr="мнемотаблицы зауч.стихов.jpg"/>
          <p:cNvPicPr>
            <a:picLocks noChangeAspect="1"/>
          </p:cNvPicPr>
          <p:nvPr/>
        </p:nvPicPr>
        <p:blipFill>
          <a:blip r:embed="rId3" cstate="print"/>
          <a:srcRect l="3052" t="34650" r="65649" b="33371"/>
          <a:stretch>
            <a:fillRect/>
          </a:stretch>
        </p:blipFill>
        <p:spPr>
          <a:xfrm>
            <a:off x="5292080" y="2996952"/>
            <a:ext cx="1872208" cy="1800200"/>
          </a:xfrm>
          <a:prstGeom prst="rect">
            <a:avLst/>
          </a:prstGeom>
        </p:spPr>
      </p:pic>
      <p:pic>
        <p:nvPicPr>
          <p:cNvPr id="14" name="Рисунок 13" descr="мнемотаблицы зауч.стихов.jpg"/>
          <p:cNvPicPr>
            <a:picLocks noChangeAspect="1"/>
          </p:cNvPicPr>
          <p:nvPr/>
        </p:nvPicPr>
        <p:blipFill>
          <a:blip r:embed="rId3" cstate="print"/>
          <a:srcRect l="34350" t="34650" r="34351" b="34650"/>
          <a:stretch>
            <a:fillRect/>
          </a:stretch>
        </p:blipFill>
        <p:spPr>
          <a:xfrm>
            <a:off x="6948264" y="2575982"/>
            <a:ext cx="2016224" cy="1861130"/>
          </a:xfrm>
          <a:prstGeom prst="rect">
            <a:avLst/>
          </a:prstGeom>
        </p:spPr>
      </p:pic>
      <p:pic>
        <p:nvPicPr>
          <p:cNvPr id="15" name="Рисунок 14" descr="мнемотаблицы зауч.стихов.jpg"/>
          <p:cNvPicPr>
            <a:picLocks noChangeAspect="1"/>
          </p:cNvPicPr>
          <p:nvPr/>
        </p:nvPicPr>
        <p:blipFill>
          <a:blip r:embed="rId3" cstate="print"/>
          <a:srcRect l="64446" t="34650" r="3555" b="33866"/>
          <a:stretch>
            <a:fillRect/>
          </a:stretch>
        </p:blipFill>
        <p:spPr>
          <a:xfrm>
            <a:off x="683568" y="4509120"/>
            <a:ext cx="1944216" cy="1800200"/>
          </a:xfrm>
          <a:prstGeom prst="rect">
            <a:avLst/>
          </a:prstGeom>
        </p:spPr>
      </p:pic>
      <p:pic>
        <p:nvPicPr>
          <p:cNvPr id="16" name="Рисунок 15" descr="мнемотаблицы зауч.стихов.jpg"/>
          <p:cNvPicPr>
            <a:picLocks noChangeAspect="1"/>
          </p:cNvPicPr>
          <p:nvPr/>
        </p:nvPicPr>
        <p:blipFill>
          <a:blip r:embed="rId3" cstate="print"/>
          <a:srcRect l="3052" t="65350" r="65649" b="2671"/>
          <a:stretch>
            <a:fillRect/>
          </a:stretch>
        </p:blipFill>
        <p:spPr>
          <a:xfrm>
            <a:off x="2627784" y="4655906"/>
            <a:ext cx="1800200" cy="1730961"/>
          </a:xfrm>
          <a:prstGeom prst="rect">
            <a:avLst/>
          </a:prstGeom>
        </p:spPr>
      </p:pic>
      <p:pic>
        <p:nvPicPr>
          <p:cNvPr id="17" name="Рисунок 16" descr="мнемотаблицы зауч.стихов.jpg"/>
          <p:cNvPicPr>
            <a:picLocks noChangeAspect="1"/>
          </p:cNvPicPr>
          <p:nvPr/>
        </p:nvPicPr>
        <p:blipFill>
          <a:blip r:embed="rId3" cstate="print"/>
          <a:srcRect l="34351" t="65350" r="34350" b="1392"/>
          <a:stretch>
            <a:fillRect/>
          </a:stretch>
        </p:blipFill>
        <p:spPr>
          <a:xfrm>
            <a:off x="4788024" y="4653136"/>
            <a:ext cx="1728192" cy="1728192"/>
          </a:xfrm>
          <a:prstGeom prst="rect">
            <a:avLst/>
          </a:prstGeom>
        </p:spPr>
      </p:pic>
      <p:pic>
        <p:nvPicPr>
          <p:cNvPr id="18" name="Рисунок 17" descr="мнемотаблицы зауч.стихов.jpg"/>
          <p:cNvPicPr>
            <a:picLocks noChangeAspect="1"/>
          </p:cNvPicPr>
          <p:nvPr/>
        </p:nvPicPr>
        <p:blipFill>
          <a:blip r:embed="rId3" cstate="print"/>
          <a:srcRect l="65649" t="65350" r="3052" b="2671"/>
          <a:stretch>
            <a:fillRect/>
          </a:stretch>
        </p:blipFill>
        <p:spPr>
          <a:xfrm>
            <a:off x="6444208" y="4578358"/>
            <a:ext cx="1800200" cy="1730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92493027-conten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9144000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836712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Картотека мнемотаблиц</a:t>
            </a:r>
          </a:p>
        </p:txBody>
      </p:sp>
      <p:pic>
        <p:nvPicPr>
          <p:cNvPr id="8" name="Рисунок 7" descr="http://4.bp.blogspot.com/-fQwMe1T8G7I/U16YT0-AOlI/AAAAAAAADCI/NpRY6oy2qO0/s1600/htmlimage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692696"/>
            <a:ext cx="4783588" cy="2736304"/>
          </a:xfrm>
          <a:prstGeom prst="rect">
            <a:avLst/>
          </a:prstGeom>
          <a:noFill/>
          <a:ln w="19050">
            <a:solidFill>
              <a:srgbClr val="001642"/>
            </a:solidFill>
            <a:miter lim="800000"/>
            <a:headEnd/>
            <a:tailEnd/>
          </a:ln>
        </p:spPr>
      </p:pic>
      <p:pic>
        <p:nvPicPr>
          <p:cNvPr id="9" name="Рисунок 8" descr="http://1.bp.blogspot.com/-YHSEc9BySwE/U16YjCfo8DI/AAAAAAAADCY/w0QXBcq0EGQ/s1600/htmlimage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564904"/>
            <a:ext cx="4392488" cy="3528392"/>
          </a:xfrm>
          <a:prstGeom prst="rect">
            <a:avLst/>
          </a:prstGeom>
          <a:noFill/>
          <a:ln w="19050">
            <a:solidFill>
              <a:srgbClr val="001642"/>
            </a:solidFill>
            <a:miter lim="800000"/>
            <a:headEnd/>
            <a:tailEnd/>
          </a:ln>
        </p:spPr>
      </p:pic>
      <p:pic>
        <p:nvPicPr>
          <p:cNvPr id="10" name="Рисунок 9" descr="http://1.bp.blogspot.com/-plNfwQOK5TY/U16ZpCujefI/AAAAAAAADDQ/z4ImPtIF35w/s1600/htmlimage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573016"/>
            <a:ext cx="4164358" cy="2520280"/>
          </a:xfrm>
          <a:prstGeom prst="rect">
            <a:avLst/>
          </a:prstGeom>
          <a:noFill/>
          <a:ln w="19050">
            <a:solidFill>
              <a:srgbClr val="00164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92493027-conten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9144000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6672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дошкольного возраста могут специально заучивать художественные произведения несложных жанров,</a:t>
            </a: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начиная с потешек в первой и второй младших группах и кончая более трудными в тематическом плане стихами о Родине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780928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заучиванию произведений может быть различной в зависимости от жанра: </a:t>
            </a:r>
          </a:p>
          <a:p>
            <a:pPr algn="ctr"/>
            <a:r>
              <a:rPr lang="ru-RU" sz="2800" i="1" u="sng" dirty="0">
                <a:solidFill>
                  <a:srgbClr val="0072C8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800" b="1" i="1" u="sng" dirty="0">
                <a:solidFill>
                  <a:srgbClr val="0072C8"/>
                </a:solidFill>
              </a:rPr>
              <a:t> </a:t>
            </a:r>
            <a:endParaRPr lang="ru-RU" sz="2800" u="sng" dirty="0">
              <a:solidFill>
                <a:srgbClr val="0072C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436510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«Солнышко-ведрышко,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выгляни в окошечко!» </a:t>
            </a:r>
          </a:p>
        </p:txBody>
      </p:sp>
      <p:pic>
        <p:nvPicPr>
          <p:cNvPr id="14" name="Рисунок 13" descr="e7be9f51929256a1b7466935f42c36b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17408"/>
            <a:ext cx="2771800" cy="25875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Рисунок 14" descr="1997783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861048"/>
            <a:ext cx="2443733" cy="246826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DCC18-44C2-5B90-7901-70F4509B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752E4-0AF9-3EA1-8FD1-7A6819D3C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92493027-content2.jpg">
            <a:extLst>
              <a:ext uri="{FF2B5EF4-FFF2-40B4-BE49-F238E27FC236}">
                <a16:creationId xmlns:a16="http://schemas.microsoft.com/office/drawing/2014/main" id="{23E8F00D-81C0-234F-CED9-4AAB588EE6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A270EB-6303-0546-9127-14CF5DF6E472}"/>
              </a:ext>
            </a:extLst>
          </p:cNvPr>
          <p:cNvSpPr/>
          <p:nvPr/>
        </p:nvSpPr>
        <p:spPr>
          <a:xfrm>
            <a:off x="0" y="548680"/>
            <a:ext cx="9144000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заучиванию произведений может быть различной в зависимости от жанра.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запоминания ребенком потешки иногда достаточно того, чтобы она прозвучала в момент, когда у него хорошее настроение.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потешке ребенок слышит прежде всего музыку, и этого часто бывает достаточно, чтобы он захотел сам повторить, а потом и припомнить ритм этой музыки. Но в потешке он различает и образы, если в этом помогают. Помощь взрослого состоит в том, чтобы вовремя соединить слова потешки с реальными явлениями, которые названы этими словами: солнце залило светом комнату, где находится ребенок, и взрослый припевает: «Солнышко-ведрышко, выгляни в окошечко!» — а ребенок охотно ему вторит. Идет теплый дождик, и дети вместе с воспитателем или родителями радостно скандируют потешку: «Дождик, дождик, веселей, капай, капай, не жалей!» — или стихи 3. Александровой: «К нам на длинной мокрой ножке дождик скачет по дорожке».</a:t>
            </a:r>
            <a:endParaRPr lang="ru-RU" dirty="0"/>
          </a:p>
        </p:txBody>
      </p:sp>
      <p:pic>
        <p:nvPicPr>
          <p:cNvPr id="6" name="Рисунок 5" descr="e7be9f51929256a1b7466935f42c36b0.jpg">
            <a:extLst>
              <a:ext uri="{FF2B5EF4-FFF2-40B4-BE49-F238E27FC236}">
                <a16:creationId xmlns:a16="http://schemas.microsoft.com/office/drawing/2014/main" id="{02566FD9-5734-B727-B437-AE1EBE141F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852877"/>
            <a:ext cx="2411760" cy="22513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95890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611</Words>
  <Application>Microsoft Office PowerPoint</Application>
  <PresentationFormat>Экран (4:3)</PresentationFormat>
  <Paragraphs>33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Татьяна Селиванова</cp:lastModifiedBy>
  <cp:revision>281</cp:revision>
  <dcterms:created xsi:type="dcterms:W3CDTF">2014-12-06T07:48:00Z</dcterms:created>
  <dcterms:modified xsi:type="dcterms:W3CDTF">2025-12-16T04:46:03Z</dcterms:modified>
</cp:coreProperties>
</file>