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75" r:id="rId10"/>
    <p:sldId id="264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B48CA18-699F-42DE-8F50-FB94CB6B46F2}">
          <p14:sldIdLst>
            <p14:sldId id="256"/>
            <p14:sldId id="257"/>
            <p14:sldId id="258"/>
            <p14:sldId id="265"/>
            <p14:sldId id="259"/>
            <p14:sldId id="260"/>
            <p14:sldId id="261"/>
            <p14:sldId id="263"/>
            <p14:sldId id="275"/>
            <p14:sldId id="264"/>
            <p14:sldId id="267"/>
            <p14:sldId id="262"/>
            <p14:sldId id="268"/>
            <p14:sldId id="269"/>
            <p14:sldId id="270"/>
            <p14:sldId id="271"/>
            <p14:sldId id="272"/>
            <p14:sldId id="273"/>
            <p14:sldId id="27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5050"/>
    <a:srgbClr val="259B28"/>
    <a:srgbClr val="438D4A"/>
    <a:srgbClr val="800000"/>
    <a:srgbClr val="CC3300"/>
    <a:srgbClr val="FF9900"/>
    <a:srgbClr val="A51B2F"/>
    <a:srgbClr val="284C6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557D054-0F26-4977-B4B3-887313E48E8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94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EE2652C-1AA7-4E51-B84C-0EA8E39AC30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27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10A0AA6A-795B-4B26-B43A-A49B4C471D6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C7F7C-ED70-4B94-A8D7-C6EF13AC5C3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041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D769B-4D9F-47AB-9012-047C126D813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5028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D460-1A2E-4DCC-A243-6F207B4BD60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3575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F624-B96F-476C-A5B5-74D8AB854F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911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C4DED-F701-414C-8DC5-6B4F9DD8370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7007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AA4A-E692-440B-81C3-C18103B47C7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494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EA290-2B4B-4D02-96C5-BB5B6F91596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072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E0BE4-9EF5-49AD-9A8C-50A94608344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68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735D-C865-4513-AC71-0ED92209CC6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112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5E37F-C8F6-4440-BC93-EA0285B5BED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724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11FAC2BB-57CE-4108-8706-5D097A160A9E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0"/>
            <a:ext cx="7848600" cy="3933056"/>
          </a:xfrm>
        </p:spPr>
        <p:txBody>
          <a:bodyPr/>
          <a:lstStyle/>
          <a:p>
            <a:r>
              <a:rPr lang="ru-RU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«Мнемотехника</a:t>
            </a:r>
            <a:br>
              <a:rPr lang="ru-RU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ru-RU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в развитии связной речи у дошкольников</a:t>
            </a:r>
            <a:r>
              <a: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»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7032"/>
            <a:ext cx="8077200" cy="3024336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99FF99"/>
              </a:buClr>
              <a:buSzPct val="80000"/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6696744" cy="3672408"/>
          </a:xfrm>
          <a:prstGeom prst="rect">
            <a:avLst/>
          </a:prstGeom>
          <a:ln w="3810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285720" y="142852"/>
            <a:ext cx="7643866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Мнемозагадка:</a:t>
            </a: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8"/>
            <a:ext cx="3857652" cy="3671901"/>
          </a:xfrm>
          <a:prstGeom prst="rect">
            <a:avLst/>
          </a:prstGeom>
          <a:ln w="28575">
            <a:solidFill>
              <a:srgbClr val="FF00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5143512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Он коричневый, бывает овальный или круглый. Он маленький, растёт  в огороде. Его выкапывают. Его можно варить или жарить.</a:t>
            </a:r>
          </a:p>
        </p:txBody>
      </p:sp>
      <p:pic>
        <p:nvPicPr>
          <p:cNvPr id="11" name="Рисунок 5" descr="http://www.maam.ru/upload/blogs/detsad-157740-1399116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357718" cy="3429024"/>
          </a:xfrm>
          <a:prstGeom prst="rect">
            <a:avLst/>
          </a:prstGeom>
          <a:ln w="28575">
            <a:solidFill>
              <a:srgbClr val="FF00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86380" y="5143512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Без рук, без топорёнка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Построена избёнка.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(Гнездо)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5763518" cy="5732215"/>
          </a:xfrm>
          <a:prstGeom prst="rect">
            <a:avLst/>
          </a:prstGeom>
          <a:noFill/>
          <a:ln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158" y="2413338"/>
            <a:ext cx="264320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altLang="ru-RU" sz="2000" b="1" i="1" dirty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Мой мишка</a:t>
            </a:r>
            <a:endParaRPr lang="ru-RU" altLang="ru-RU" sz="20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000" b="1" i="1" dirty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(отрывок)</a:t>
            </a:r>
            <a:endParaRPr lang="ru-RU" altLang="ru-RU" sz="20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рубашку сшила мишке,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сошью ему штанишки,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Надо к ним карман пришить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конфетку положить.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(З.Александрова)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77200" cy="7207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Заучивание стихотворений: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42852"/>
            <a:ext cx="8786874" cy="6500858"/>
          </a:xfrm>
          <a:ln>
            <a:solidFill>
              <a:srgbClr val="FF00FF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r">
              <a:buNone/>
            </a:pP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dirty="0"/>
          </a:p>
        </p:txBody>
      </p:sp>
      <p:pic>
        <p:nvPicPr>
          <p:cNvPr id="5" name="Рисунок 3" descr="http://www.maam.ru/upload/blogs/detsad-157740-1399116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7236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14546" y="4857760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лето? Это много света, </a:t>
            </a:r>
          </a:p>
          <a:p>
            <a:pPr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поле. Это лес. Это тысячи чудес. </a:t>
            </a:r>
          </a:p>
          <a:p>
            <a:pPr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в небе облака. Это быстрая река. </a:t>
            </a:r>
          </a:p>
          <a:p>
            <a:pPr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яркие цветы. Это синь высоты. </a:t>
            </a:r>
          </a:p>
          <a:p>
            <a:pPr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в мире сто дорог. Для ребячьих ног.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43866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000" dirty="0">
                <a:solidFill>
                  <a:srgbClr val="002060"/>
                </a:solidFill>
              </a:rPr>
              <a:t>Картинно-графические планы   рассказов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  ( Т.Ю. Бардышева, Е.Н. Моносова)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806428"/>
          </a:xfrm>
          <a:ln>
            <a:solidFill>
              <a:srgbClr val="FF00FF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00FF"/>
                </a:solidFill>
              </a:rPr>
              <a:t>    </a:t>
            </a:r>
            <a:r>
              <a:rPr lang="ru-RU" b="1" dirty="0">
                <a:solidFill>
                  <a:srgbClr val="FF00FF"/>
                </a:solidFill>
              </a:rPr>
              <a:t>4-5 лет                 </a:t>
            </a:r>
          </a:p>
          <a:p>
            <a:pPr>
              <a:buNone/>
            </a:pP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8" name="Рисунок 7" descr="с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072494" cy="2214578"/>
          </a:xfrm>
          <a:prstGeom prst="rect">
            <a:avLst/>
          </a:prstGeom>
        </p:spPr>
      </p:pic>
      <p:pic>
        <p:nvPicPr>
          <p:cNvPr id="9" name="Рисунок 8" descr="с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314"/>
            <a:ext cx="8072494" cy="30718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5714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FF"/>
                </a:solidFill>
              </a:rPr>
              <a:t>Схемы предложений:</a:t>
            </a:r>
          </a:p>
        </p:txBody>
      </p:sp>
      <p:pic>
        <p:nvPicPr>
          <p:cNvPr id="4" name="Содержимое 3" descr="20150522_135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571480"/>
            <a:ext cx="4786346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50522_135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14752"/>
            <a:ext cx="561662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857256"/>
          </a:xfrm>
        </p:spPr>
        <p:txBody>
          <a:bodyPr/>
          <a:lstStyle/>
          <a:p>
            <a:pPr algn="ctr"/>
            <a:r>
              <a:rPr lang="ru-RU" dirty="0"/>
              <a:t>      </a:t>
            </a:r>
            <a:r>
              <a:rPr lang="ru-RU" b="1" dirty="0">
                <a:solidFill>
                  <a:srgbClr val="FF00FF"/>
                </a:solidFill>
              </a:rPr>
              <a:t>5-6 лет                    </a:t>
            </a:r>
          </a:p>
        </p:txBody>
      </p:sp>
      <p:pic>
        <p:nvPicPr>
          <p:cNvPr id="7" name="Содержимое 6" descr="ст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143932" cy="179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ст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814393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77200" cy="8572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6-7 лет</a:t>
            </a:r>
          </a:p>
        </p:txBody>
      </p:sp>
      <p:pic>
        <p:nvPicPr>
          <p:cNvPr id="4" name="Содержимое 3" descr="подг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850112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77200" cy="42862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FF"/>
                </a:solidFill>
              </a:rPr>
              <a:t>Схема  предложений:</a:t>
            </a:r>
          </a:p>
        </p:txBody>
      </p:sp>
      <p:pic>
        <p:nvPicPr>
          <p:cNvPr id="4" name="Содержимое 3" descr="20150522_135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158430" cy="5072098"/>
          </a:xfrm>
        </p:spPr>
      </p:pic>
      <p:pic>
        <p:nvPicPr>
          <p:cNvPr id="5" name="Рисунок 4" descr="20150522_135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428736"/>
            <a:ext cx="5143536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50522_135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86190"/>
            <a:ext cx="5143536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340769"/>
            <a:ext cx="4173860" cy="576063"/>
          </a:xfrm>
          <a:ln>
            <a:solidFill>
              <a:srgbClr val="FF00FF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5-6 лет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6464" cy="3918421"/>
          </a:xfrm>
          <a:ln>
            <a:solidFill>
              <a:srgbClr val="FF00FF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рассказа по сюжетной картинке с опорой на картинно-графические схемы, планы.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C00000"/>
                </a:solidFill>
              </a:rPr>
              <a:t>Составление рассказа без сюжетной       картинки с опорой на схемы.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Составление рассказа по сюжетной картинке без опоры на картинно-графический план.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Пересказ рассказа по картинке с использованием схем с опорой на сюжетную картинку.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1340769"/>
            <a:ext cx="4032448" cy="576064"/>
          </a:xfrm>
          <a:ln>
            <a:solidFill>
              <a:srgbClr val="FF00FF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6-7 лет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60032" y="2204864"/>
            <a:ext cx="4032448" cy="3921299"/>
          </a:xfrm>
          <a:ln>
            <a:solidFill>
              <a:srgbClr val="FF00FF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рассказа по сюжетной картинке с опорой на картинно-графические схемы, планы.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B0F0"/>
                </a:solidFill>
              </a:rPr>
              <a:t>Составление рассказа по серии картинок с фабульным развитием действия 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800000"/>
                </a:solidFill>
              </a:rPr>
              <a:t>Пересказ рассказа по картинке с использованием схем без опоры на сюжетную картинку.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259B28"/>
                </a:solidFill>
              </a:rPr>
              <a:t>Пересказ прочитанного рассказа.</a:t>
            </a:r>
          </a:p>
        </p:txBody>
      </p:sp>
      <p:sp>
        <p:nvSpPr>
          <p:cNvPr id="8" name="Заголовок 4"/>
          <p:cNvSpPr txBox="1">
            <a:spLocks noGrp="1"/>
          </p:cNvSpPr>
          <p:nvPr>
            <p:ph type="title"/>
          </p:nvPr>
        </p:nvSpPr>
        <p:spPr>
          <a:xfrm>
            <a:off x="539552" y="188640"/>
            <a:ext cx="8147248" cy="1008335"/>
          </a:xfrm>
          <a:prstGeom prst="ribbon">
            <a:avLst>
              <a:gd name="adj1" fmla="val 14043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работ: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18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7200" cy="1008112"/>
          </a:xfrm>
          <a:prstGeom prst="ribbon2">
            <a:avLst>
              <a:gd name="adj1" fmla="val 8121"/>
              <a:gd name="adj2" fmla="val 7418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FF"/>
                </a:solidFill>
              </a:rPr>
              <a:t>Таким образом, с помощью мнемотаблиц, </a:t>
            </a:r>
          </a:p>
          <a:p>
            <a:pPr algn="ctr"/>
            <a:r>
              <a:rPr lang="ru-RU" sz="2000" b="1" dirty="0">
                <a:solidFill>
                  <a:srgbClr val="FF00FF"/>
                </a:solidFill>
              </a:rPr>
              <a:t>схем-моделей, удаётся достичь следующих результатов: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1484784"/>
            <a:ext cx="5554960" cy="792088"/>
          </a:xfrm>
          <a:prstGeom prst="snip2Diag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 детей увеличивается круг знаний об окружающем мире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419872" y="2513960"/>
            <a:ext cx="5616624" cy="771024"/>
          </a:xfrm>
          <a:prstGeom prst="snip2Diag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Появляется желание пересказывать тексты, придумывать интересные истории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07504" y="3501008"/>
            <a:ext cx="6624736" cy="792088"/>
          </a:xfrm>
          <a:prstGeom prst="snip2DiagRect">
            <a:avLst/>
          </a:prstGeom>
          <a:ln w="38100">
            <a:solidFill>
              <a:srgbClr val="259B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Появляется интерес к заучиванию стихотворений и потешек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456306" y="4509120"/>
            <a:ext cx="6585328" cy="792088"/>
          </a:xfrm>
          <a:prstGeom prst="snip2Diag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Словарный запас выходит на более высокий уровень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79512" y="5517233"/>
            <a:ext cx="6624736" cy="864096"/>
          </a:xfrm>
          <a:prstGeom prst="snip2Diag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Дети преодолевают робость, застенчивость, учатся свободно держаться перед аудиторией</a:t>
            </a:r>
          </a:p>
        </p:txBody>
      </p:sp>
    </p:spTree>
    <p:extLst>
      <p:ext uri="{BB962C8B-B14F-4D97-AF65-F5344CB8AC3E}">
        <p14:creationId xmlns:p14="http://schemas.microsoft.com/office/powerpoint/2010/main" val="203634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8501122" cy="4929221"/>
          </a:xfrm>
          <a:ln w="38100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Односложная, состоящая лишь из простых , коротких предложений речь.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Неспособность  грамматически правильно построить предложение.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Бедность речи. Недостаточный словарный запас.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Употребление нелитературных слов и выражений.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Бедная диалогическая речь: неспособность грамотно и доступно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сформулировать вопрос, построить краткий или развёрнутый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ответ.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Неспособность построить монолог: например, сюжетный или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описательный  рассказ на предложенную тему, пересказ текста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своими словами.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Отсутствие логического обоснования своих утверждений и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выводов.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Отсутствие навыков культуры речи: неумение использовать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интонацию, регулировать громкость голоса и темп речи и т. д.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Плохая дикция.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 noGrp="1"/>
          </p:cNvSpPr>
          <p:nvPr>
            <p:ph type="title"/>
          </p:nvPr>
        </p:nvSpPr>
        <p:spPr>
          <a:xfrm>
            <a:off x="428596" y="214290"/>
            <a:ext cx="8077200" cy="1071570"/>
          </a:xfrm>
          <a:prstGeom prst="ribbon">
            <a:avLst>
              <a:gd name="adj1" fmla="val 21451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речи </a:t>
            </a:r>
            <a:br>
              <a:rPr lang="ru-RU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дошкольного возраста:</a:t>
            </a:r>
            <a:endParaRPr lang="ru-RU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7200" cy="79208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FF"/>
                </a:solidFill>
              </a:rPr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7200" cy="5348064"/>
          </a:xfrm>
        </p:spPr>
        <p:txBody>
          <a:bodyPr/>
          <a:lstStyle/>
          <a:p>
            <a:endParaRPr lang="ru-RU" sz="1200" dirty="0"/>
          </a:p>
          <a:p>
            <a:r>
              <a:rPr lang="ru-RU" sz="1400" dirty="0" err="1">
                <a:solidFill>
                  <a:srgbClr val="002060"/>
                </a:solidFill>
              </a:rPr>
              <a:t>Т.Ю.Бардышева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Е.Н.Моносова</a:t>
            </a:r>
            <a:r>
              <a:rPr lang="ru-RU" sz="1400">
                <a:solidFill>
                  <a:srgbClr val="002060"/>
                </a:solidFill>
              </a:rPr>
              <a:t>  Методические </a:t>
            </a:r>
            <a:r>
              <a:rPr lang="ru-RU" sz="1400" dirty="0">
                <a:solidFill>
                  <a:srgbClr val="002060"/>
                </a:solidFill>
              </a:rPr>
              <a:t>рекомендации «Обучение связной речи детей дошкольного возраста»</a:t>
            </a:r>
          </a:p>
          <a:p>
            <a:pPr>
              <a:buFont typeface="Wingdings" pitchFamily="2" charset="2"/>
              <a:buChar char="§"/>
            </a:pP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Т.Полянская «Использование метода мнемотехники в обучении рассказыванию детей дошкольного возраста»</a:t>
            </a:r>
          </a:p>
          <a:p>
            <a:pPr>
              <a:buFont typeface="Wingdings" pitchFamily="2" charset="2"/>
              <a:buChar char="§"/>
            </a:pP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Т.В.Большева«Учимся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по сказке. Развитие мышления дошкольников с помощью мнемотехники» </a:t>
            </a:r>
          </a:p>
          <a:p>
            <a:pPr>
              <a:buFont typeface="Wingdings" pitchFamily="2" charset="2"/>
              <a:buChar char="§"/>
            </a:pP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Белоусова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Л.Е«Веселые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встречи. Конспекты занятий по развитию речи с использованием элементов мнемотехники».</a:t>
            </a:r>
          </a:p>
          <a:p>
            <a:pPr>
              <a:buFont typeface="Wingdings" pitchFamily="2" charset="2"/>
              <a:buChar char="§"/>
            </a:pP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Журнал«Детский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сад. Все для воспитателя»2012 г. </a:t>
            </a:r>
          </a:p>
          <a:p>
            <a:pPr>
              <a:buFont typeface="Wingdings" pitchFamily="2" charset="2"/>
              <a:buChar char="§"/>
            </a:pP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www.myshared.ru/slide/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865264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FF"/>
                </a:solidFill>
              </a:rPr>
              <a:t>Благодарю  за 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05000"/>
            <a:ext cx="4495800" cy="4495800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077200" cy="6527078"/>
          </a:xfrm>
          <a:ln w="38100">
            <a:solidFill>
              <a:srgbClr val="FF00FF"/>
            </a:solidFill>
          </a:ln>
        </p:spPr>
        <p:txBody>
          <a:bodyPr/>
          <a:lstStyle/>
          <a:p>
            <a:pPr algn="ctr" eaLnBrk="0" hangingPunct="0">
              <a:defRPr/>
            </a:pPr>
            <a:br>
              <a:rPr lang="ru-RU" sz="4000" u="sng" dirty="0">
                <a:solidFill>
                  <a:srgbClr val="FF00FF"/>
                </a:solidFill>
              </a:rPr>
            </a:br>
            <a:r>
              <a:rPr lang="ru-RU" sz="40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Мнемотехника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chemeClr val="hlink"/>
                </a:solidFill>
              </a:rPr>
              <a:t>– </a:t>
            </a:r>
            <a:br>
              <a:rPr lang="ru-RU" sz="2000" dirty="0">
                <a:solidFill>
                  <a:schemeClr val="hlink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в переводе с греческого - «искусство запоминания». </a:t>
            </a:r>
            <a:br>
              <a:rPr lang="ru-RU" sz="2400" dirty="0">
                <a:solidFill>
                  <a:srgbClr val="C00000"/>
                </a:solidFill>
              </a:rPr>
            </a:b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как следствие, развитие речи.</a:t>
            </a:r>
            <a:br>
              <a:rPr lang="ru-RU" sz="2000" dirty="0">
                <a:solidFill>
                  <a:schemeClr val="tx2"/>
                </a:solidFill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работах многих авторов (В.К. Воробьевой, Л.Н. Ефименковой,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Н.А. Чевелевой, Т.А Ткаченко, Н.С. Жуковой, Е.М. Мастюковой)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приводятся методики и технологии формирования связной речи, основанные на выстраивании связного высказывания с помощью зрительных образов( предметные картинки), стимульных символов, из которых составляются схемы предложения и план рассказа.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4631"/>
            <a:ext cx="8077200" cy="936104"/>
          </a:xfrm>
          <a:prstGeom prst="ribbon2">
            <a:avLst>
              <a:gd name="adj1" fmla="val 8472"/>
              <a:gd name="adj2" fmla="val 731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FF"/>
                </a:solidFill>
              </a:rPr>
              <a:t>АКТУАЛЬНОСТЬ ТЕМЫ: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23728" y="1110735"/>
            <a:ext cx="2484276" cy="5180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08004" y="1110735"/>
            <a:ext cx="2124236" cy="5180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08004" y="1110735"/>
            <a:ext cx="0" cy="318236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467544" y="1700807"/>
            <a:ext cx="3240360" cy="2341563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Мнемотехника облегчает детям овладение связной речью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1772816"/>
            <a:ext cx="3528392" cy="2304256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Применения мнемотехники , использование обобщений позволяют ребёнку систематизировать свой непосредственный опыт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4437112"/>
            <a:ext cx="3384376" cy="2304256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Ребёнок с опорой на образы памяти устанавливает причинно-следственные связи, делает выводы, развивая тем самым логическое мышление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179513" y="1124744"/>
            <a:ext cx="8784974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</a:t>
            </a:r>
          </a:p>
          <a:p>
            <a:pPr marL="0" indent="0" algn="ctr">
              <a:buNone/>
            </a:pPr>
            <a:r>
              <a:rPr lang="ru-RU" dirty="0"/>
              <a:t>          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</a:t>
            </a:r>
          </a:p>
          <a:p>
            <a:pPr marL="0" indent="0">
              <a:buNone/>
            </a:pPr>
            <a:r>
              <a:rPr lang="ru-RU" sz="2400" dirty="0"/>
              <a:t>                                                                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                                     </a:t>
            </a:r>
          </a:p>
        </p:txBody>
      </p:sp>
      <p:sp>
        <p:nvSpPr>
          <p:cNvPr id="29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077200" cy="792088"/>
          </a:xfrm>
          <a:prstGeom prst="ribbon">
            <a:avLst>
              <a:gd name="adj1" fmla="val 14043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МНЕМОТЕХНИКИ:</a:t>
            </a:r>
            <a:endParaRPr lang="ru-RU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5938441" y="1347722"/>
            <a:ext cx="266771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мнемоквадрат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1400" dirty="0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6948450" y="2311259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6948450" y="4134905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Rectangle 7"/>
          <p:cNvSpPr txBox="1">
            <a:spLocks noChangeArrowheads="1"/>
          </p:cNvSpPr>
          <p:nvPr/>
        </p:nvSpPr>
        <p:spPr bwMode="auto">
          <a:xfrm>
            <a:off x="6080746" y="3321403"/>
            <a:ext cx="2383108" cy="6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мнемодорожки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sp>
        <p:nvSpPr>
          <p:cNvPr id="36" name="Rectangle 7"/>
          <p:cNvSpPr txBox="1">
            <a:spLocks noChangeArrowheads="1"/>
          </p:cNvSpPr>
          <p:nvPr/>
        </p:nvSpPr>
        <p:spPr bwMode="auto">
          <a:xfrm>
            <a:off x="6144381" y="5244643"/>
            <a:ext cx="2255837" cy="6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мнемотаблица</a:t>
            </a:r>
          </a:p>
        </p:txBody>
      </p:sp>
      <p:pic>
        <p:nvPicPr>
          <p:cNvPr id="39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12322" r="-2381" b="36086"/>
          <a:stretch/>
        </p:blipFill>
        <p:spPr bwMode="auto">
          <a:xfrm>
            <a:off x="899591" y="1124744"/>
            <a:ext cx="4951171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15697" r="1994" b="4817"/>
          <a:stretch/>
        </p:blipFill>
        <p:spPr>
          <a:xfrm>
            <a:off x="899593" y="2780929"/>
            <a:ext cx="4824535" cy="1353976"/>
          </a:xfrm>
          <a:prstGeom prst="rect">
            <a:avLst/>
          </a:prstGeom>
        </p:spPr>
      </p:pic>
      <p:pic>
        <p:nvPicPr>
          <p:cNvPr id="43" name="Picture 2" descr="http://festival.1september.ru/articles/594284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221089"/>
            <a:ext cx="35283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30980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Мнемотаблица  – </a:t>
            </a: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схема, в которую заложена определенная  информация.</a:t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ВИДЫ :</a:t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сенсорно-графические схемы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(Воробьёва В. К.),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предметно-схематические модели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(Ткаченко Т. А.),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блоки-квадраты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(Глухов В. П.),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коллаж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(Большева Т. 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 схема составления рассказа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(Ефименкова Л. Н.), 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 картинно-графические планы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(Т.Ю.Бардышева, Е.Н.Моносова).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07703" y="3000372"/>
            <a:ext cx="5184577" cy="3714776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077200" cy="518637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4"/>
          <p:cNvSpPr txBox="1">
            <a:spLocks noGrp="1"/>
          </p:cNvSpPr>
          <p:nvPr>
            <p:ph type="title"/>
          </p:nvPr>
        </p:nvSpPr>
        <p:spPr>
          <a:xfrm>
            <a:off x="285720" y="142852"/>
            <a:ext cx="8572560" cy="928711"/>
          </a:xfrm>
          <a:prstGeom prst="ribbon">
            <a:avLst>
              <a:gd name="adj1" fmla="val 14043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разные виды мнемосхем:</a:t>
            </a:r>
            <a:endParaRPr lang="ru-RU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1285860"/>
            <a:ext cx="6929486" cy="6429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Мнемодорожки Е.Л. Барсуковой</a:t>
            </a:r>
          </a:p>
        </p:txBody>
      </p:sp>
      <p:pic>
        <p:nvPicPr>
          <p:cNvPr id="7" name="Picture 49" descr="мнемодорож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143116"/>
            <a:ext cx="5786478" cy="13573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86578" y="1714488"/>
            <a:ext cx="2071702" cy="20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 лесу темно,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Все спят давно,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Одна сова не спит,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На суку сидит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 на нас глядит.</a:t>
            </a:r>
          </a:p>
          <a:p>
            <a:endParaRPr lang="ru-RU" sz="1400" b="1" dirty="0"/>
          </a:p>
        </p:txBody>
      </p:sp>
      <p:pic>
        <p:nvPicPr>
          <p:cNvPr id="11" name="Picture 50" descr="мнемодорожки0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876"/>
            <a:ext cx="5715040" cy="178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5" name="Прямоугольник 14"/>
          <p:cNvSpPr/>
          <p:nvPr/>
        </p:nvSpPr>
        <p:spPr>
          <a:xfrm>
            <a:off x="1571604" y="5429264"/>
            <a:ext cx="471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У бабушки нашей  хватает забот: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Для Тани с Наташей и вяжет и шьёт.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Читает им книжки, поёт перед сном,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Гулять ребятишек  ведёт перед сном.</a:t>
            </a:r>
          </a:p>
          <a:p>
            <a:pPr marL="1524000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З. Александрова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1357298"/>
            <a:ext cx="8858312" cy="53578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Описание: http://img1.liveinternet.ru/images/attach/c/5/84/882/84882491_large_9772bd3edc59dikie_zhivotnuyerasskazhi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5252"/>
            <a:ext cx="8715436" cy="5214974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313"/>
            <a:ext cx="8077200" cy="10001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Описательные  рассказы по лексическим темам: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G:\схемы рассказов\2185052d2b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548680"/>
            <a:ext cx="8352928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7294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raining seminar presentation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seminar presentation</Template>
  <TotalTime>1361</TotalTime>
  <Words>877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Algerian</vt:lpstr>
      <vt:lpstr>Arial</vt:lpstr>
      <vt:lpstr>Times New Roman</vt:lpstr>
      <vt:lpstr>Trebuchet MS</vt:lpstr>
      <vt:lpstr>Wingdings</vt:lpstr>
      <vt:lpstr>Training seminar presentation</vt:lpstr>
      <vt:lpstr>«Мнемотехника в развитии связной речи у дошкольников»</vt:lpstr>
      <vt:lpstr>Проблемы речи  детей дошкольного возраста:</vt:lpstr>
      <vt:lpstr> Мнемотехника  –  в переводе с греческого - «искусство запоминания».  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как следствие, развитие речи.  В работах многих авторов (В.К. Воробьевой, Л.Н. Ефименковой, Н.А. Чевелевой, Т.А Ткаченко, Н.С. Жуковой, Е.М. Мастюковой)  приводятся методики и технологии формирования связной речи, основанные на выстраивании связного высказывания с помощью зрительных образов( предметные картинки), стимульных символов, из которых составляются схемы предложения и план рассказа.   </vt:lpstr>
      <vt:lpstr>АКТУАЛЬНОСТЬ ТЕМЫ:</vt:lpstr>
      <vt:lpstr>СТРУКТУРА  МНЕМОТЕХНИКИ:</vt:lpstr>
      <vt:lpstr>        Мнемотаблица  –                               это схема, в которую заложена определенная  информация.   ВИДЫ :     - сенсорно-графические схемы (Воробьёва В. К.),      - предметно-схематические модели (Ткаченко Т. А.),     - блоки-квадраты (Глухов В. П.), коллаж (Большева Т. В.),     -  схема составления рассказа (Ефименкова Л. Н.),      -  картинно-графические планы (Т.Ю.Бардышева, Е.Н.Моносова).      </vt:lpstr>
      <vt:lpstr>Рассмотрим разные виды мнемосхем:</vt:lpstr>
      <vt:lpstr>Описательные  рассказы по лексическим темам:</vt:lpstr>
      <vt:lpstr>Презентация PowerPoint</vt:lpstr>
      <vt:lpstr>Мнемозагадка:</vt:lpstr>
      <vt:lpstr>Заучивание стихотворений:</vt:lpstr>
      <vt:lpstr>Презентация PowerPoint</vt:lpstr>
      <vt:lpstr>  Картинно-графические планы   рассказов    ( Т.Ю. Бардышева, Е.Н. Моносова)</vt:lpstr>
      <vt:lpstr>Схемы предложений:</vt:lpstr>
      <vt:lpstr>      5-6 лет                    </vt:lpstr>
      <vt:lpstr>6-7 лет</vt:lpstr>
      <vt:lpstr>Схема  предложений:</vt:lpstr>
      <vt:lpstr>Виды работ:</vt:lpstr>
      <vt:lpstr>Таким образом, с помощью мнемотаблиц,  схем-моделей, удаётся достичь следующих результатов:</vt:lpstr>
      <vt:lpstr>Литература:</vt:lpstr>
      <vt:lpstr>Благодарю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в развитии связной речи у дошкольников»</dc:title>
  <dc:creator>Роман</dc:creator>
  <cp:lastModifiedBy>Татьяна Селиванова</cp:lastModifiedBy>
  <cp:revision>115</cp:revision>
  <dcterms:created xsi:type="dcterms:W3CDTF">2015-05-19T17:52:25Z</dcterms:created>
  <dcterms:modified xsi:type="dcterms:W3CDTF">2025-12-16T04:32:33Z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