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3"/>
    <p:sldId id="28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303" r:id="rId16"/>
    <p:sldId id="269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510" y="102"/>
      </p:cViewPr>
      <p:guideLst>
        <p:guide orient="horz" pos="221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en-US" smtClean="0"/>
            </a:fld>
            <a:endParaRPr lang="en-US"/>
          </a:p>
        </p:txBody>
      </p:sp>
      <p:sp>
        <p:nvSpPr>
          <p:cNvPr id="4" name="Slide Image Placeho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en-US" smtClean="0"/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en-US" smtClean="0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Заголовок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760FBDFE-C587-4B4C-A407-44438C67B59E}" type="datetimeFigureOut">
              <a:rPr lang="en-US" smtClean="0"/>
            </a:fld>
            <a:endParaRPr lang="en-US" dirty="0"/>
          </a:p>
        </p:txBody>
      </p:sp>
      <p:sp>
        <p:nvSpPr>
          <p:cNvPr id="1029" name="Замещающий нижний колонтитул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Замещающий номер слайда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49AE70B2-8BF9-45C0-BB95-33D1B9D3A854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74295" y="0"/>
            <a:ext cx="12212955" cy="6858000"/>
          </a:xfrm>
          <a:prstGeom prst="rect">
            <a:avLst/>
          </a:prstGeom>
        </p:spPr>
      </p:pic>
      <p:pic>
        <p:nvPicPr>
          <p:cNvPr id="5" name="Picture 2" descr="C:\Users\79530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120" y="176530"/>
            <a:ext cx="10814685" cy="6504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4135" y="0"/>
            <a:ext cx="12191365" cy="6858000"/>
          </a:xfrm>
          <a:prstGeom prst="rect">
            <a:avLst/>
          </a:prstGeom>
        </p:spPr>
      </p:pic>
      <p:pic>
        <p:nvPicPr>
          <p:cNvPr id="5" name="Изображение 16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376555"/>
            <a:ext cx="5758815" cy="610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7689215" y="786130"/>
            <a:ext cx="3642360" cy="5144135"/>
          </a:xfrm>
          <a:prstGeom prst="rect">
            <a:avLst/>
          </a:prstGeom>
        </p:spPr>
        <p:txBody>
          <a:bodyPr>
            <a:noAutofit/>
          </a:bodyPr>
          <a:p>
            <a:pPr algn="just" defTabSz="266700"/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Старший 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...</a:t>
            </a:r>
            <a:endParaRPr lang="en-US" altLang="zh-CN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большой 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...</a:t>
            </a:r>
            <a:endParaRPr lang="en-US" altLang="zh-CN" sz="2800" i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молодой 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...</a:t>
            </a:r>
            <a:endParaRPr lang="en-US" altLang="zh-CN" sz="2800" i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сильный 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...</a:t>
            </a:r>
            <a:endParaRPr lang="en-US" altLang="zh-CN" sz="2800" i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добрый 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...</a:t>
            </a:r>
            <a:endParaRPr lang="en-US" altLang="zh-CN" sz="2800" i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высокий </a:t>
            </a:r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...</a:t>
            </a:r>
            <a:endParaRPr lang="en-US" altLang="zh-CN" sz="2800" i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800">
                <a:latin typeface="Times New Roman" panose="02020603050405020304"/>
                <a:ea typeface="SimSun" panose="02010600030101010101" pitchFamily="2" charset="-122"/>
              </a:rPr>
              <a:t>храбрый</a:t>
            </a:r>
            <a:r>
              <a:rPr lang="en-US" altLang="zh-CN" sz="2800" i="1">
                <a:latin typeface="Times New Roman" panose="02020603050405020304"/>
                <a:ea typeface="SimSun" panose="02010600030101010101" pitchFamily="2" charset="-122"/>
              </a:rPr>
              <a:t> </a:t>
            </a:r>
            <a:r>
              <a:rPr lang="ru-RU" altLang="en-US" sz="2800" i="1">
                <a:latin typeface="Times New Roman" panose="02020603050405020304"/>
                <a:ea typeface="SimSun" panose="02010600030101010101" pitchFamily="2" charset="-122"/>
              </a:rPr>
              <a:t>...</a:t>
            </a:r>
            <a:endParaRPr lang="en-US" altLang="zh-CN" sz="2800" i="1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худой ...</a:t>
            </a:r>
            <a:endParaRPr lang="ru-RU" altLang="en-US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умный ...</a:t>
            </a:r>
            <a:endParaRPr lang="ru-RU" altLang="en-US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трудолюбивый ...</a:t>
            </a:r>
            <a:endParaRPr lang="ru-RU" altLang="en-US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шумный ...</a:t>
            </a:r>
            <a:endParaRPr lang="ru-RU" altLang="en-US" sz="2800"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ru-RU" altLang="en-US" sz="2800">
                <a:latin typeface="Times New Roman" panose="02020603050405020304"/>
                <a:ea typeface="SimSun" panose="02010600030101010101" pitchFamily="2" charset="-122"/>
              </a:rPr>
              <a:t>веселый ...</a:t>
            </a:r>
            <a:endParaRPr lang="ru-RU" altLang="en-US" sz="28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12191365" cy="6934200"/>
          </a:xfrm>
          <a:prstGeom prst="rect">
            <a:avLst/>
          </a:prstGeom>
        </p:spPr>
      </p:pic>
      <p:pic>
        <p:nvPicPr>
          <p:cNvPr id="5" name="Изображение 17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" y="0"/>
            <a:ext cx="5193030" cy="682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6652895" y="1599565"/>
            <a:ext cx="4196080" cy="5089525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ru-RU" altLang="en-US" sz="3200">
                <a:latin typeface="Calibri" panose="020F0502020204030204"/>
                <a:ea typeface="SimSun" panose="02010600030101010101" pitchFamily="2" charset="-122"/>
              </a:rPr>
              <a:t>С</a:t>
            </a: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ем</a:t>
            </a:r>
            <a:r>
              <a:rPr lang="ru-RU" altLang="en-US" sz="3200">
                <a:latin typeface="Calibri" panose="020F0502020204030204"/>
                <a:ea typeface="SimSun" panose="02010600030101010101" pitchFamily="2" charset="-122"/>
              </a:rPr>
              <a:t>ья </a:t>
            </a: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 из слов.</a:t>
            </a:r>
            <a:endParaRPr lang="en-US" altLang="zh-CN" sz="32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  </a:t>
            </a:r>
            <a:r>
              <a:rPr lang="ru-RU" altLang="en-US" sz="3200">
                <a:latin typeface="Calibri" panose="020F0502020204030204"/>
                <a:ea typeface="SimSun" panose="02010600030101010101" pitchFamily="2" charset="-122"/>
              </a:rPr>
              <a:t>Г</a:t>
            </a: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лавн</a:t>
            </a:r>
            <a:r>
              <a:rPr lang="ru-RU" altLang="en-US" sz="3200">
                <a:latin typeface="Calibri" panose="020F0502020204030204"/>
                <a:ea typeface="SimSun" panose="02010600030101010101" pitchFamily="2" charset="-122"/>
              </a:rPr>
              <a:t>ое слово</a:t>
            </a: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 в этой</a:t>
            </a:r>
            <a:endParaRPr lang="en-US" altLang="zh-CN" sz="32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endParaRPr lang="en-US" altLang="zh-CN" sz="32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 семейке  </a:t>
            </a:r>
            <a:r>
              <a:rPr lang="ru-RU" altLang="en-US" sz="3200">
                <a:latin typeface="Calibri" panose="020F0502020204030204"/>
                <a:ea typeface="SimSun" panose="02010600030101010101" pitchFamily="2" charset="-122"/>
              </a:rPr>
              <a:t>- </a:t>
            </a: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 </a:t>
            </a:r>
            <a:r>
              <a:rPr lang="en-US" altLang="zh-CN" sz="3200" b="1">
                <a:latin typeface="Calibri" panose="020F0502020204030204"/>
                <a:ea typeface="SimSun" panose="02010600030101010101" pitchFamily="2" charset="-122"/>
              </a:rPr>
              <a:t>род</a:t>
            </a:r>
            <a:r>
              <a:rPr lang="en-US" altLang="zh-CN" sz="3200">
                <a:latin typeface="Calibri" panose="020F0502020204030204"/>
                <a:ea typeface="SimSun" panose="02010600030101010101" pitchFamily="2" charset="-122"/>
              </a:rPr>
              <a:t>.</a:t>
            </a:r>
            <a:endParaRPr lang="en-US" altLang="zh-CN" sz="3200"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" name="Изображение 6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00" y="210185"/>
            <a:ext cx="12191365" cy="6851015"/>
          </a:xfrm>
          <a:prstGeom prst="rect">
            <a:avLst/>
          </a:prstGeom>
        </p:spPr>
      </p:pic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127000" y="210185"/>
            <a:ext cx="12191365" cy="6851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rcRect r="-1042" b="-1854"/>
          <a:stretch>
            <a:fillRect/>
          </a:stretch>
        </p:blipFill>
        <p:spPr>
          <a:xfrm>
            <a:off x="0" y="83185"/>
            <a:ext cx="12318365" cy="6978015"/>
          </a:xfrm>
          <a:prstGeom prst="rect">
            <a:avLst/>
          </a:prstGeom>
        </p:spPr>
      </p:pic>
      <p:pic>
        <p:nvPicPr>
          <p:cNvPr id="5" name="Picture 2" descr="http://i809.photobucket.com/albums/zz11/bukvoed/12875/138899/img014.jpg"/>
          <p:cNvPicPr>
            <a:picLocks noChangeAspect="1" noChangeArrowheads="1"/>
          </p:cNvPicPr>
          <p:nvPr/>
        </p:nvPicPr>
        <p:blipFill>
          <a:blip r:embed="rId2" cstate="print"/>
          <a:srcRect l="1041" t="2436" r="2117" b="28555"/>
          <a:stretch>
            <a:fillRect/>
          </a:stretch>
        </p:blipFill>
        <p:spPr bwMode="auto">
          <a:xfrm>
            <a:off x="107315" y="186055"/>
            <a:ext cx="5850255" cy="656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екстовое поле 8"/>
          <p:cNvSpPr txBox="1"/>
          <p:nvPr/>
        </p:nvSpPr>
        <p:spPr>
          <a:xfrm>
            <a:off x="6168390" y="356870"/>
            <a:ext cx="6024245" cy="6395720"/>
          </a:xfrm>
          <a:prstGeom prst="rect">
            <a:avLst/>
          </a:prstGeom>
        </p:spPr>
        <p:txBody>
          <a:bodyPr>
            <a:noAutofit/>
          </a:bodyPr>
          <a:p>
            <a:pPr algn="ctr" defTabSz="266700"/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Пословицы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При солнышке тепл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о...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а при матери – добро.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Нет милее дружка…чем родная матушка.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Не нужен и клад… коли в семье лад.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Вся семья вместе… и душа на месте!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Без семьи нет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Times New Roman" panose="02020603050405020304"/>
              </a:rPr>
              <a:t> счастья. 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Times New Roman" panose="02020603050405020304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Дети не в тягость, 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а в радость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В родной семье и каша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гуще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Изба детьми 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весела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Материнская ласка конца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не знает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Золото и серебро не стареют, а отец и мать цены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не имеют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Семья сильна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, когда над ней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крыша одна.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  <a:p>
            <a:pPr algn="just" defTabSz="266700"/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В хорошей семье хорошие</a:t>
            </a:r>
            <a:r>
              <a:rPr lang="ru-RU" altLang="en-US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...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/>
                <a:ea typeface="SimSun" panose="02010600030101010101" pitchFamily="2" charset="-122"/>
              </a:rPr>
              <a:t> дети растут</a:t>
            </a:r>
            <a:endParaRPr lang="en-US" altLang="zh-CN" sz="2400">
              <a:solidFill>
                <a:schemeClr val="tx1"/>
              </a:solidFill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3185"/>
            <a:ext cx="12191365" cy="6851015"/>
          </a:xfrm>
          <a:prstGeom prst="rect">
            <a:avLst/>
          </a:prstGeom>
        </p:spPr>
      </p:pic>
      <p:pic>
        <p:nvPicPr>
          <p:cNvPr id="5" name="Изображение 19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15" y="455613"/>
            <a:ext cx="4762500" cy="6105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6546850" y="765810"/>
            <a:ext cx="4775200" cy="5220970"/>
          </a:xfrm>
          <a:prstGeom prst="rect">
            <a:avLst/>
          </a:prstGeom>
        </p:spPr>
        <p:txBody>
          <a:bodyPr>
            <a:noAutofit/>
          </a:bodyPr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latin typeface="Calibri" panose="020F0502020204030204"/>
                <a:ea typeface="SimSun" panose="02010600030101010101" pitchFamily="2" charset="-122"/>
              </a:rPr>
              <a:t>И стали они жить-поживать лучше прежнего. </a:t>
            </a:r>
            <a:endParaRPr lang="en-US" altLang="zh-CN" sz="44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endParaRPr lang="en-US" altLang="zh-CN" sz="4400">
              <a:latin typeface="Calibri" panose="020F0502020204030204"/>
              <a:ea typeface="SimSun" panose="02010600030101010101" pitchFamily="2" charset="-122"/>
            </a:endParaRPr>
          </a:p>
          <a:p>
            <a:pPr marL="0" indent="0" algn="ctr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4400">
                <a:latin typeface="Calibri" panose="020F0502020204030204"/>
                <a:ea typeface="SimSun" panose="02010600030101010101" pitchFamily="2" charset="-122"/>
              </a:rPr>
              <a:t>Вот и сказки конец, а кто слушал - молодец!</a:t>
            </a:r>
            <a:endParaRPr lang="en-US" altLang="zh-CN" sz="4400">
              <a:latin typeface="Calibri" panose="020F05020202040302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-173355" y="-46355"/>
            <a:ext cx="12525375" cy="63099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3131185" y="849630"/>
            <a:ext cx="7096125" cy="5276850"/>
          </a:xfrm>
        </p:spPr>
        <p:txBody>
          <a:bodyPr/>
          <a:p>
            <a:pPr marL="0" indent="0" algn="ctr">
              <a:buNone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Встанем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улыбнемся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возьмемся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Очень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слов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свете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снежинок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зимы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возьмём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примеру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эти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сильней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чем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r>
              <a:rPr lang="ru-RU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r>
              <a:rPr lang="ru-RU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и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едины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епобедимы</a:t>
            </a:r>
            <a:r>
              <a:rPr lang="en-US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en-US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0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83185"/>
            <a:ext cx="12191365" cy="68510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algn="ctr">
              <a:buNone/>
            </a:pPr>
            <a:endParaRPr lang="ru-RU" sz="5400" dirty="0" smtClean="0">
              <a:solidFill>
                <a:schemeClr val="tx2">
                  <a:lumMod val="75000"/>
                </a:schemeClr>
              </a:solidFill>
              <a:latin typeface="Comic Sans MS" panose="030F0702030302020204" pitchFamily="66" charset="0"/>
              <a:sym typeface="+mn-ea"/>
            </a:endParaRPr>
          </a:p>
          <a:p>
            <a:pPr marL="0" indent="0" algn="ctr">
              <a:buNone/>
            </a:pPr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  <a:sym typeface="+mn-ea"/>
              </a:rPr>
              <a:t>СПАСИБО ЗА ВНИМАНИЕ</a:t>
            </a:r>
            <a:endParaRPr lang="ru-RU" altLang="en-US" sz="5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-95250" y="0"/>
            <a:ext cx="1228661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br>
              <a:rPr lang="ru-RU" altLang="en-US"/>
            </a:br>
            <a:r>
              <a:rPr lang="ru-RU" altLang="en-US"/>
              <a:t>Утащили злые птицы</a:t>
            </a:r>
            <a:br>
              <a:rPr lang="ru-RU" altLang="en-US"/>
            </a:br>
            <a:r>
              <a:rPr lang="ru-RU" altLang="en-US"/>
              <a:t>Кроху - братца у сестрицы</a:t>
            </a:r>
            <a:br>
              <a:rPr lang="ru-RU" altLang="en-US"/>
            </a:br>
            <a:r>
              <a:rPr lang="ru-RU" altLang="en-US"/>
              <a:t>Но сестричка, хоть мала,</a:t>
            </a:r>
            <a:br>
              <a:rPr lang="ru-RU" altLang="en-US"/>
            </a:br>
            <a:r>
              <a:rPr lang="ru-RU" altLang="en-US"/>
              <a:t>Все же малыша спасла</a:t>
            </a:r>
            <a:br>
              <a:rPr lang="ru-RU" altLang="en-US"/>
            </a:br>
            <a:r>
              <a:rPr lang="ru-RU" altLang="en-US"/>
              <a:t>Что это за сказка?</a:t>
            </a:r>
            <a:br>
              <a:rPr lang="ru-RU" altLang="en-US"/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0757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7188200" y="1417320"/>
            <a:ext cx="5004435" cy="4709160"/>
          </a:xfrm>
        </p:spPr>
        <p:txBody>
          <a:bodyPr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zh-CN" sz="280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Берегите друг друга,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Добротой согревайте.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Берегите друг друга,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Обижать не давайте.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Берегите друг друга,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Суету позабудьте.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И в минуты досуга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zh-CN" sz="280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SimSun" panose="02010600030101010101" pitchFamily="2" charset="-122"/>
                <a:cs typeface="Times New Roman" panose="02020603050405020304" pitchFamily="18" charset="0"/>
                <a:sym typeface="+mn-ea"/>
              </a:rPr>
              <a:t>Рядом вместе побудьте.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endParaRPr lang="ru-RU" altLang="en-US" sz="2800"/>
          </a:p>
        </p:txBody>
      </p:sp>
      <p:pic>
        <p:nvPicPr>
          <p:cNvPr id="5" name="Изображение 6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485" y="0"/>
            <a:ext cx="5420360" cy="69494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635" cy="6947535"/>
          </a:xfrm>
          <a:prstGeom prst="rect">
            <a:avLst/>
          </a:prstGeom>
        </p:spPr>
      </p:pic>
      <p:pic>
        <p:nvPicPr>
          <p:cNvPr id="5" name="Изображение 33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310" y="127635"/>
            <a:ext cx="5382260" cy="30962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2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412490"/>
            <a:ext cx="4626610" cy="3535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Изображение 3" descr="IMG_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3055" y="432753"/>
            <a:ext cx="4762500" cy="5991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967855"/>
          </a:xfrm>
          <a:prstGeom prst="rect">
            <a:avLst/>
          </a:prstGeom>
        </p:spPr>
      </p:pic>
      <p:pic>
        <p:nvPicPr>
          <p:cNvPr id="5" name="Изображение 4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980"/>
            <a:ext cx="12192000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64390" cy="70002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473825" y="789305"/>
            <a:ext cx="5717540" cy="5882640"/>
          </a:xfrm>
        </p:spPr>
        <p:txBody>
          <a:bodyPr/>
          <a:p>
            <a:r>
              <a:rPr lang="en-US" altLang="en-US" sz="2400"/>
              <a:t>Девочка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мамы</a:t>
            </a:r>
            <a:r>
              <a:rPr lang="en-US" altLang="ru-RU" sz="2400"/>
              <a:t> </a:t>
            </a:r>
            <a:r>
              <a:rPr lang="en-US" altLang="en-US" sz="2400"/>
              <a:t>кто</a:t>
            </a:r>
            <a:r>
              <a:rPr lang="en-US" altLang="ru-RU" sz="2400"/>
              <a:t>?</a:t>
            </a:r>
            <a:r>
              <a:rPr lang="en-US" altLang="en-US" sz="2400"/>
              <a:t> </a:t>
            </a:r>
            <a:endParaRPr lang="en-US" altLang="en-US" sz="2400"/>
          </a:p>
          <a:p>
            <a:r>
              <a:rPr lang="en-US" altLang="en-US" sz="2400"/>
              <a:t>А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дедушки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бабушки</a:t>
            </a:r>
            <a:r>
              <a:rPr lang="en-US" altLang="ru-RU" sz="2400"/>
              <a:t>?</a:t>
            </a:r>
            <a:r>
              <a:rPr lang="en-US" altLang="en-US" sz="2400"/>
              <a:t> </a:t>
            </a:r>
            <a:endParaRPr lang="en-US" altLang="en-US" sz="2400"/>
          </a:p>
          <a:p>
            <a:r>
              <a:rPr lang="en-US" altLang="en-US" sz="2400"/>
              <a:t>Мальчик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папы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мамы</a:t>
            </a:r>
            <a:r>
              <a:rPr lang="en-US" altLang="ru-RU" sz="2400"/>
              <a:t> </a:t>
            </a:r>
            <a:r>
              <a:rPr lang="en-US" altLang="en-US" sz="2400"/>
              <a:t>кто</a:t>
            </a:r>
            <a:r>
              <a:rPr lang="en-US" altLang="ru-RU" sz="2400"/>
              <a:t>?</a:t>
            </a:r>
            <a:r>
              <a:rPr lang="en-US" altLang="en-US" sz="2400"/>
              <a:t> </a:t>
            </a:r>
            <a:endParaRPr lang="en-US" altLang="en-US" sz="2400"/>
          </a:p>
          <a:p>
            <a:r>
              <a:rPr lang="en-US" altLang="en-US" sz="2400"/>
              <a:t>А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дедушки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бабушки</a:t>
            </a:r>
            <a:r>
              <a:rPr lang="en-US" altLang="ru-RU" sz="2400"/>
              <a:t>?</a:t>
            </a:r>
            <a:r>
              <a:rPr lang="en-US" altLang="en-US" sz="2400"/>
              <a:t> </a:t>
            </a:r>
            <a:endParaRPr lang="en-US" altLang="en-US" sz="2400"/>
          </a:p>
          <a:p>
            <a:r>
              <a:rPr lang="en-US" altLang="en-US" sz="2400"/>
              <a:t>Кто</a:t>
            </a:r>
            <a:r>
              <a:rPr lang="en-US" altLang="ru-RU" sz="2400"/>
              <a:t> </a:t>
            </a:r>
            <a:r>
              <a:rPr lang="en-US" altLang="en-US" sz="2400"/>
              <a:t>такая</a:t>
            </a:r>
            <a:r>
              <a:rPr lang="en-US" altLang="ru-RU" sz="2400"/>
              <a:t> </a:t>
            </a:r>
            <a:r>
              <a:rPr lang="en-US" altLang="en-US" sz="2400"/>
              <a:t>прабабушка</a:t>
            </a:r>
            <a:r>
              <a:rPr lang="en-US" altLang="ru-RU" sz="2400"/>
              <a:t>?</a:t>
            </a:r>
            <a:endParaRPr lang="en-US" altLang="ru-RU" sz="2400"/>
          </a:p>
          <a:p>
            <a:r>
              <a:rPr lang="en-US" altLang="en-US" sz="2400"/>
              <a:t>Девочка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папы</a:t>
            </a:r>
            <a:r>
              <a:rPr lang="en-US" altLang="ru-RU" sz="2400"/>
              <a:t>?</a:t>
            </a:r>
            <a:endParaRPr lang="en-US" altLang="ru-RU" sz="2400"/>
          </a:p>
          <a:p>
            <a:r>
              <a:rPr lang="en-US" altLang="en-US" sz="2400"/>
              <a:t>Папа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дедушки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бабушки</a:t>
            </a:r>
            <a:r>
              <a:rPr lang="en-US" altLang="ru-RU" sz="2400"/>
              <a:t>?</a:t>
            </a:r>
            <a:endParaRPr lang="en-US" altLang="ru-RU" sz="2400"/>
          </a:p>
          <a:p>
            <a:r>
              <a:rPr lang="en-US" altLang="en-US" sz="2400"/>
              <a:t>Мама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дедушки</a:t>
            </a:r>
            <a:r>
              <a:rPr lang="en-US" altLang="ru-RU" sz="2400"/>
              <a:t> </a:t>
            </a:r>
            <a:r>
              <a:rPr lang="en-US" altLang="en-US" sz="2400"/>
              <a:t>и</a:t>
            </a:r>
            <a:r>
              <a:rPr lang="en-US" altLang="ru-RU" sz="2400"/>
              <a:t> </a:t>
            </a:r>
            <a:r>
              <a:rPr lang="en-US" altLang="en-US" sz="2400"/>
              <a:t>бабушки</a:t>
            </a:r>
            <a:r>
              <a:rPr lang="en-US" altLang="ru-RU" sz="2400"/>
              <a:t>?</a:t>
            </a:r>
            <a:endParaRPr lang="en-US" altLang="ru-RU" sz="2400"/>
          </a:p>
          <a:p>
            <a:r>
              <a:rPr lang="en-US" altLang="en-US" sz="2400"/>
              <a:t>Мальчик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девочки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семье</a:t>
            </a:r>
            <a:r>
              <a:rPr lang="en-US" altLang="ru-RU" sz="2400"/>
              <a:t> </a:t>
            </a:r>
            <a:r>
              <a:rPr lang="en-US" altLang="en-US" sz="2400"/>
              <a:t>кто</a:t>
            </a:r>
            <a:r>
              <a:rPr lang="en-US" altLang="ru-RU" sz="2400"/>
              <a:t>?</a:t>
            </a:r>
            <a:endParaRPr lang="en-US" altLang="ru-RU" sz="2400"/>
          </a:p>
          <a:p>
            <a:r>
              <a:rPr lang="en-US" altLang="en-US" sz="2400"/>
              <a:t>Девочка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мальчика</a:t>
            </a:r>
            <a:r>
              <a:rPr lang="en-US" altLang="ru-RU" sz="2400"/>
              <a:t> </a:t>
            </a:r>
            <a:r>
              <a:rPr lang="en-US" altLang="en-US" sz="2400"/>
              <a:t>в</a:t>
            </a:r>
            <a:r>
              <a:rPr lang="en-US" altLang="ru-RU" sz="2400"/>
              <a:t> </a:t>
            </a:r>
            <a:r>
              <a:rPr lang="en-US" altLang="en-US" sz="2400"/>
              <a:t>семье</a:t>
            </a:r>
            <a:r>
              <a:rPr lang="en-US" altLang="ru-RU" sz="2400"/>
              <a:t> </a:t>
            </a:r>
            <a:r>
              <a:rPr lang="en-US" altLang="en-US" sz="2400"/>
              <a:t>кто</a:t>
            </a:r>
            <a:r>
              <a:rPr lang="en-US" altLang="ru-RU" sz="2400"/>
              <a:t>? </a:t>
            </a:r>
            <a:endParaRPr lang="en-US" altLang="ru-RU" sz="2400"/>
          </a:p>
          <a:p>
            <a:r>
              <a:rPr lang="en-US" altLang="en-US" sz="2400"/>
              <a:t>Сестра</a:t>
            </a:r>
            <a:r>
              <a:rPr lang="en-US" altLang="ru-RU" sz="2400"/>
              <a:t> </a:t>
            </a:r>
            <a:r>
              <a:rPr lang="en-US" altLang="en-US" sz="2400"/>
              <a:t>мамы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девочки</a:t>
            </a:r>
            <a:r>
              <a:rPr lang="en-US" altLang="ru-RU" sz="2400"/>
              <a:t>?</a:t>
            </a:r>
            <a:endParaRPr lang="en-US" altLang="ru-RU" sz="2400"/>
          </a:p>
          <a:p>
            <a:r>
              <a:rPr lang="en-US" altLang="en-US" sz="2400"/>
              <a:t>Брат</a:t>
            </a:r>
            <a:r>
              <a:rPr lang="en-US" altLang="ru-RU" sz="2400"/>
              <a:t> </a:t>
            </a:r>
            <a:r>
              <a:rPr lang="en-US" altLang="en-US" sz="2400"/>
              <a:t>папы</a:t>
            </a:r>
            <a:r>
              <a:rPr lang="en-US" altLang="ru-RU" sz="2400"/>
              <a:t> </a:t>
            </a:r>
            <a:r>
              <a:rPr lang="en-US" altLang="en-US" sz="2400"/>
              <a:t>для</a:t>
            </a:r>
            <a:r>
              <a:rPr lang="en-US" altLang="ru-RU" sz="2400"/>
              <a:t> </a:t>
            </a:r>
            <a:r>
              <a:rPr lang="en-US" altLang="en-US" sz="2400"/>
              <a:t>мальчика</a:t>
            </a:r>
            <a:r>
              <a:rPr lang="en-US" altLang="ru-RU" sz="2400"/>
              <a:t>?</a:t>
            </a:r>
            <a:endParaRPr lang="en-US" altLang="ru-RU" sz="2400"/>
          </a:p>
        </p:txBody>
      </p:sp>
      <p:pic>
        <p:nvPicPr>
          <p:cNvPr id="5" name="Изображение 5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107950"/>
            <a:ext cx="5496560" cy="67500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635" cy="6967855"/>
          </a:xfrm>
          <a:prstGeom prst="rect">
            <a:avLst/>
          </a:prstGeom>
        </p:spPr>
      </p:pic>
      <p:pic>
        <p:nvPicPr>
          <p:cNvPr id="5" name="Изображение 6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15" y="407670"/>
            <a:ext cx="6629400" cy="5900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7416800" y="868680"/>
            <a:ext cx="4775200" cy="5615305"/>
          </a:xfrm>
          <a:prstGeom prst="rect">
            <a:avLst/>
          </a:prstGeom>
        </p:spPr>
        <p:txBody>
          <a:bodyPr>
            <a:noAutofit/>
          </a:bodyPr>
          <a:p>
            <a:pPr algn="ctr" defTabSz="266700"/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Загадка</a:t>
            </a:r>
            <a:endParaRPr lang="ru-RU" altLang="en-US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ctr" defTabSz="266700"/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У мамы моей пять </a:t>
            </a:r>
            <a:r>
              <a:rPr lang="ru-RU" altLang="en-US" sz="2400">
                <a:latin typeface="Times New Roman" panose="02020603050405020304"/>
                <a:ea typeface="SimSun" panose="02010600030101010101" pitchFamily="2" charset="-122"/>
              </a:rPr>
              <a:t>детей</a:t>
            </a:r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Начну их считать – выходит не пять.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Смотрите: Володя - вот первый мой брат,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Вот Костя – второй, вот третий – Игнат.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Четвертый – Гришутка. А пятого – нет…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Считаю сначала – все тот же ответ.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Все время четыре выходит на счет.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  <a:p>
            <a:pPr algn="l" defTabSz="266700"/>
            <a:r>
              <a:rPr lang="en-US" altLang="zh-CN" sz="2400">
                <a:latin typeface="Times New Roman" panose="02020603050405020304"/>
                <a:ea typeface="SimSun" panose="02010600030101010101" pitchFamily="2" charset="-122"/>
              </a:rPr>
              <a:t>Кто же пятого братца найдет?</a:t>
            </a:r>
            <a:endParaRPr lang="en-US" altLang="zh-CN" sz="2400">
              <a:latin typeface="Times New Roman" panose="02020603050405020304"/>
              <a:ea typeface="SimSun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5" name="Изображение 7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12395"/>
            <a:ext cx="6090285" cy="66332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Замещающее содержимое 8"/>
          <p:cNvSpPr/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10" name="Замещающее содержимое 7"/>
          <p:cNvPicPr>
            <a:picLocks noChangeAspect="1"/>
          </p:cNvPicPr>
          <p:nvPr/>
        </p:nvPicPr>
        <p:blipFill>
          <a:blip r:embed="rId3"/>
          <a:srcRect l="33464" t="2466" r="306" b="-636"/>
          <a:stretch>
            <a:fillRect/>
          </a:stretch>
        </p:blipFill>
        <p:spPr>
          <a:xfrm>
            <a:off x="7503160" y="197485"/>
            <a:ext cx="4150995" cy="6746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-76200"/>
            <a:ext cx="12191365" cy="6934200"/>
          </a:xfrm>
          <a:prstGeom prst="rect">
            <a:avLst/>
          </a:prstGeom>
        </p:spPr>
      </p:pic>
      <p:pic>
        <p:nvPicPr>
          <p:cNvPr id="9217" name="Picture 1" descr="C:\Users\79530\Desktop\41580_2014_Article_BFnrm3863_Figa_HTM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8030" y="274955"/>
            <a:ext cx="8338820" cy="639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1830</Words>
  <Application>WPS Presentation</Application>
  <PresentationFormat>宽屏</PresentationFormat>
  <Paragraphs>87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Comic Sans MS</vt:lpstr>
      <vt:lpstr>Times New Roman</vt:lpstr>
      <vt:lpstr>Times New Roman</vt:lpstr>
      <vt:lpstr>Calibri</vt:lpstr>
      <vt:lpstr>Microsoft YaHei</vt:lpstr>
      <vt:lpstr>Arial Unicode MS</vt:lpstr>
      <vt:lpstr>Default Design</vt:lpstr>
      <vt:lpstr>PowerPoint 演示文稿</vt:lpstr>
      <vt:lpstr>       Утащили злые птицы Кроху - братца у сестрицы Но сестричка, хоть мала, Все же малыша спасла Что это за сказка?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8</cp:revision>
  <dcterms:created xsi:type="dcterms:W3CDTF">2024-11-30T16:29:00Z</dcterms:created>
  <dcterms:modified xsi:type="dcterms:W3CDTF">2025-02-03T07:53:41Z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1049-12.2.0.19805</vt:lpwstr>
  </property>
  <property fmtid="{D5CDD505-2E9C-101B-9397-08002B2CF9AE}" pid="3" name="ICV">
    <vt:lpwstr>32FFA661576D4F0593D9D359725A15B4_12</vt:lpwstr>
  </property>
</Properties>
</file>