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60" r:id="rId6"/>
    <p:sldId id="261" r:id="rId7"/>
    <p:sldId id="262" r:id="rId8"/>
    <p:sldId id="275" r:id="rId9"/>
    <p:sldId id="263" r:id="rId10"/>
    <p:sldId id="264" r:id="rId11"/>
    <p:sldId id="265" r:id="rId12"/>
    <p:sldId id="266" r:id="rId13"/>
    <p:sldId id="267" r:id="rId14"/>
    <p:sldId id="279" r:id="rId15"/>
    <p:sldId id="278" r:id="rId16"/>
    <p:sldId id="268" r:id="rId17"/>
    <p:sldId id="276" r:id="rId18"/>
    <p:sldId id="277" r:id="rId19"/>
    <p:sldId id="269" r:id="rId20"/>
    <p:sldId id="270" r:id="rId21"/>
    <p:sldId id="272" r:id="rId22"/>
    <p:sldId id="273" r:id="rId23"/>
    <p:sldId id="274" r:id="rId24"/>
    <p:sldId id="259" r:id="rId25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418" y="12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smtClean="0"/>
            </a:lvl1pPr>
          </a:lstStyle>
          <a:p>
            <a:pPr>
              <a:defRPr/>
            </a:pPr>
            <a:fld id="{F748867A-A509-4C1F-8AE7-97A05F9BA4C6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0E73DB2C-69FB-46B4-B804-CAB5C02A4AAC}" type="slidenum">
              <a:rPr lang="zh-CN" altLang="en-US"/>
            </a:fld>
            <a:endParaRPr lang="en-US" altLang="zh-CN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E71A6D19-CE36-440E-946E-F5E9B8469929}" type="slidenum">
              <a:rPr lang="zh-CN" altLang="en-US"/>
            </a:fld>
            <a:endParaRPr lang="en-US" altLang="zh-CN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3A7AF589-BA62-4942-84F6-B9EE7A6CB57D}" type="slidenum">
              <a:rPr lang="zh-CN" altLang="en-US"/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4FF5-D054-4BF9-AF66-30527A5C596B}" type="slidenum">
              <a:rPr lang="en-US" altLang="zh-TW"/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FB073-53C2-42C1-BC76-885C114F4760}" type="slidenum">
              <a:rPr lang="en-US" altLang="zh-TW"/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509F2-358A-4DCC-BA2E-FB07AFCCD171}" type="slidenum">
              <a:rPr lang="en-US" altLang="zh-TW"/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E659F-E44C-4EF8-B00B-E2096E8D46B7}" type="slidenum">
              <a:rPr lang="en-US" altLang="zh-TW"/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7B11C-B918-4454-AC17-6B09C966AEE7}" type="slidenum">
              <a:rPr lang="en-US" altLang="zh-TW"/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E1CAD-BB20-4B91-A628-A5695BF5FB41}" type="slidenum">
              <a:rPr lang="en-US" altLang="zh-TW"/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2D331-0E19-4D88-A6BA-BA552500E4FB}" type="slidenum">
              <a:rPr lang="en-US" altLang="zh-TW"/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D1A07-5D14-483F-9AB9-A7CF17907324}" type="slidenum">
              <a:rPr lang="en-US" altLang="zh-TW"/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995D2-EBB7-4863-8CC3-8EC3DB418845}" type="slidenum">
              <a:rPr lang="en-US" altLang="zh-TW"/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B3942-032B-4A05-8DEF-55367755D5AC}" type="slidenum">
              <a:rPr lang="en-US" altLang="zh-TW"/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62014-0D60-4050-AA27-29D53F9ACABF}" type="slidenum">
              <a:rPr lang="en-US" altLang="zh-TW"/>
            </a:fld>
            <a:endParaRPr lang="en-US" altLang="zh-TW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TW" altLang="en-US" smtClean="0"/>
              <a:t>按一下以編輯母片標題樣式</a:t>
            </a:r>
            <a:endParaRPr lang="zh-TW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TW" altLang="en-US" smtClean="0"/>
              <a:t>按一下以編輯母片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smtClean="0"/>
            </a:lvl1pPr>
          </a:lstStyle>
          <a:p>
            <a:pPr>
              <a:defRPr/>
            </a:pPr>
            <a:fld id="{63398968-7778-45CB-A1E4-6CD2CE4DA764}" type="slidenum">
              <a:rPr lang="en-US" altLang="zh-TW"/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PMingLiU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PMingLiU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PMingLiU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PMingLiU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PMingLiU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PMingLiU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PMingLiU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PMingLiU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8.jpe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1.jpe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28670"/>
            <a:ext cx="7772400" cy="2716354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C00000"/>
                </a:solidFill>
              </a:rPr>
              <a:t>Муниципальное бюджетное дошкольное образовательное учреждение 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«Детский сад 34» </a:t>
            </a:r>
            <a:r>
              <a:rPr lang="ru-RU" sz="1800" b="1" dirty="0" err="1" smtClean="0">
                <a:solidFill>
                  <a:srgbClr val="C00000"/>
                </a:solidFill>
              </a:rPr>
              <a:t>го</a:t>
            </a:r>
            <a:r>
              <a:rPr lang="ru-RU" sz="1800" b="1" dirty="0" smtClean="0">
                <a:solidFill>
                  <a:srgbClr val="C00000"/>
                </a:solidFill>
              </a:rPr>
              <a:t> Краснотурьинск </a:t>
            </a:r>
            <a:br>
              <a:rPr lang="ru-RU" sz="2400" dirty="0" smtClean="0">
                <a:solidFill>
                  <a:srgbClr val="7030A0"/>
                </a:solidFill>
              </a:rPr>
            </a:br>
            <a:br>
              <a:rPr lang="ru-RU" sz="2400" dirty="0" smtClean="0">
                <a:solidFill>
                  <a:srgbClr val="7030A0"/>
                </a:solidFill>
              </a:rPr>
            </a:b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«Проектная </a:t>
            </a:r>
            <a:r>
              <a:rPr lang="ru-RU" sz="3200" b="1" dirty="0" smtClean="0">
                <a:solidFill>
                  <a:srgbClr val="7030A0"/>
                </a:solidFill>
              </a:rPr>
              <a:t>деятельность, </a:t>
            </a:r>
            <a:r>
              <a:rPr lang="ru-RU" sz="3200" b="1" dirty="0" smtClean="0">
                <a:solidFill>
                  <a:srgbClr val="7030A0"/>
                </a:solidFill>
              </a:rPr>
              <a:t>как эффективный метод экологического воспитания детей дошкольного возраста»</a:t>
            </a:r>
            <a:endParaRPr lang="zh-CN" altLang="en-US" sz="3200" b="1" dirty="0" smtClean="0">
              <a:solidFill>
                <a:srgbClr val="7030A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000636"/>
            <a:ext cx="6400800" cy="1428760"/>
          </a:xfrm>
        </p:spPr>
        <p:txBody>
          <a:bodyPr/>
          <a:lstStyle/>
          <a:p>
            <a:pPr algn="r"/>
            <a:r>
              <a:rPr lang="ru-RU" sz="2800" b="1" dirty="0" smtClean="0">
                <a:solidFill>
                  <a:srgbClr val="FFFF00"/>
                </a:solidFill>
              </a:rPr>
              <a:t>Воспитатель: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pPr algn="r"/>
            <a:r>
              <a:rPr lang="ru-RU" sz="2800" b="1" dirty="0" smtClean="0">
                <a:solidFill>
                  <a:srgbClr val="FFFF00"/>
                </a:solidFill>
              </a:rPr>
              <a:t>Ложкина Гульнара Шамиловна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pPr eaLnBrk="1" hangingPunct="1"/>
            <a:endParaRPr lang="zh-CN" alt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755576" y="476673"/>
            <a:ext cx="7474024" cy="5400599"/>
          </a:xfrm>
        </p:spPr>
        <p:txBody>
          <a:bodyPr/>
          <a:lstStyle/>
          <a:p>
            <a:pPr algn="l"/>
            <a:r>
              <a:rPr lang="ru-RU" sz="2400" dirty="0" smtClean="0"/>
              <a:t> 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Краткое содержание проекта </a:t>
            </a:r>
            <a:br>
              <a:rPr lang="ru-RU" sz="20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«Наш край родной - мусор долой!»: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в начале проекта была проанализирована необходимая литература по данной проблеме;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затем был составлен план работы по реализации проекта;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систематизированы и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оформлены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дидактические материалы в соответствии с планом проекта;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 вместе с детьми мы создали  «Жалобную книгу природы»;</a:t>
            </a:r>
            <a:br>
              <a:rPr lang="ru-RU" sz="2800" dirty="0" smtClean="0">
                <a:solidFill>
                  <a:srgbClr val="7030A0"/>
                </a:solidFill>
              </a:rPr>
            </a:br>
            <a:endParaRPr lang="ru-RU" sz="2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2400" dirty="0" smtClean="0"/>
              <a:t>.</a:t>
            </a:r>
            <a:r>
              <a:rPr lang="ru-RU" sz="2000" dirty="0" smtClean="0"/>
              <a:t> </a:t>
            </a:r>
            <a:br>
              <a:rPr lang="ru-RU" sz="2800" dirty="0" smtClean="0"/>
            </a:br>
            <a:endParaRPr lang="ru-RU" sz="2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/>
          <a:lstStyle/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dirty="0">
              <a:solidFill>
                <a:srgbClr val="7030A0"/>
              </a:solidFill>
            </a:endParaRP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dirty="0">
              <a:solidFill>
                <a:srgbClr val="7030A0"/>
              </a:solidFill>
            </a:endParaRPr>
          </a:p>
          <a:p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- разработана консультация для родителей «Прикоснись к природе сердцем»;</a:t>
            </a:r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1027" name="Picture 3" descr="D:\дет.сад\группа № 12 2015-2016\фото\DSC07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04664"/>
            <a:ext cx="3528392" cy="235226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860032" y="692696"/>
            <a:ext cx="2088232" cy="136815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" name="Picture 2" descr="C:\Users\Миха\Saved Games\Desktop\проекты\html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45720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34076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>
              <a:spcBef>
                <a:spcPct val="20000"/>
              </a:spcBef>
            </a:pPr>
            <a:br>
              <a:rPr lang="ru-RU" sz="2000" kern="0" dirty="0">
                <a:solidFill>
                  <a:srgbClr val="7030A0"/>
                </a:solidFill>
                <a:latin typeface="Arial" panose="020B0604020202020204"/>
                <a:ea typeface="PMingLiU"/>
              </a:rPr>
            </a:br>
            <a:r>
              <a:rPr lang="ru-RU" sz="2000" kern="0" dirty="0">
                <a:solidFill>
                  <a:srgbClr val="7030A0"/>
                </a:solidFill>
                <a:latin typeface="Arial" panose="020B0604020202020204"/>
                <a:ea typeface="PMingLiU"/>
              </a:rPr>
              <a:t> -проведены с детьми беседы, занятия, развлечения на экологическую тему.</a:t>
            </a:r>
            <a:endParaRPr lang="ru-RU" sz="2000" kern="0" dirty="0">
              <a:solidFill>
                <a:srgbClr val="7030A0"/>
              </a:solidFill>
              <a:latin typeface="Arial" panose="020B0604020202020204"/>
              <a:ea typeface="PMingLiU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22852"/>
            <a:ext cx="443230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179228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92" y="2797373"/>
            <a:ext cx="1816100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93" y="441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5" y="1296342"/>
            <a:ext cx="8568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Заключительным мероприятием</a:t>
            </a:r>
            <a:endParaRPr lang="ru-RU" sz="2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 городской конкурс «Грядка здоровья».</a:t>
            </a:r>
            <a:endParaRPr lang="ru-RU" sz="2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детский сад занял </a:t>
            </a:r>
            <a: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  <a:endParaRPr lang="ru-RU" sz="2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1" name="Picture 7" descr="C:\Users\Миха\Saved Games\Desktop\проекты\20170817_111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014">
            <a:off x="283383" y="3554931"/>
            <a:ext cx="370434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Миха\Saved Games\Desktop\проекты\20170817_111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5184">
            <a:off x="5006704" y="3585713"/>
            <a:ext cx="3943957" cy="185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Миха\Saved Games\Desktop\проекты\20170817_0956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08920"/>
            <a:ext cx="2221047" cy="37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6419056" cy="1728192"/>
          </a:xfrm>
        </p:spPr>
        <p:txBody>
          <a:bodyPr/>
          <a:lstStyle/>
          <a:p>
            <a:pPr algn="just"/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smtClean="0">
                <a:solidFill>
                  <a:srgbClr val="7030A0"/>
                </a:solidFill>
              </a:rPr>
              <a:t>Так же нами была </a:t>
            </a:r>
            <a:r>
              <a:rPr lang="ru-RU" sz="2000" dirty="0" smtClean="0">
                <a:solidFill>
                  <a:srgbClr val="7030A0"/>
                </a:solidFill>
              </a:rPr>
              <a:t>создана творческая мастерская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«Затейники». 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Дети совместно с родителями изготавливали поделки из бросового материала дома и в детском саду. </a:t>
            </a:r>
            <a:br>
              <a:rPr lang="ru-RU" sz="2800" dirty="0" smtClean="0"/>
            </a:br>
            <a:endParaRPr lang="ru-RU" sz="2200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57200" y="2420888"/>
            <a:ext cx="3178696" cy="32403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Миха\Saved Games\Desktop\проекты\IMG_9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983">
            <a:off x="276186" y="2004427"/>
            <a:ext cx="4032448" cy="39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иха\Saved Games\Desktop\проекты\IMG_99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041">
            <a:off x="4189877" y="2322893"/>
            <a:ext cx="4640663" cy="30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AutoShape 2" descr="https://im0-tub-ru.yandex.net/i?id=94eac5fbdc3718c953d6d70461bca1a2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3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3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Миха\Saved Games\Desktop\проекты\IMG_9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1221">
            <a:off x="6203492" y="942081"/>
            <a:ext cx="2664296" cy="380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Миха\Saved Games\Desktop\проекты\IMG_9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650">
            <a:off x="519157" y="1452057"/>
            <a:ext cx="2643079" cy="3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0648"/>
            <a:ext cx="2815208" cy="375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032"/>
            <a:ext cx="3627116" cy="232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Миха\Saved Games\Desktop\проекты\IMG_9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61" y="598376"/>
            <a:ext cx="3769277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872208"/>
          </a:xfrm>
        </p:spPr>
        <p:txBody>
          <a:bodyPr/>
          <a:lstStyle/>
          <a:p>
            <a:pPr algn="just"/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- Был создан зеленый патруль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«Чистый участок детского сада», «Мой чистый двор».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- Провели акцию по изготовлению и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расклейке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листовок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«На чистой планете - счастливые дети!». </a:t>
            </a:r>
            <a:br>
              <a:rPr lang="ru-RU" sz="2800" dirty="0" smtClean="0"/>
            </a:br>
            <a:endParaRPr lang="ru-RU" sz="2200" dirty="0"/>
          </a:p>
        </p:txBody>
      </p:sp>
      <p:pic>
        <p:nvPicPr>
          <p:cNvPr id="6" name="Содержимое 5" descr="20160411_1133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00113" y="2871390"/>
            <a:ext cx="3623798" cy="2717849"/>
          </a:xfrm>
          <a:ln w="57150"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Содержимое 6" descr="20160411_1127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96136" y="2780928"/>
            <a:ext cx="2592288" cy="3169651"/>
          </a:xfrm>
          <a:ln w="5715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80112" y="5229200"/>
            <a:ext cx="3168352" cy="792088"/>
          </a:xfrm>
        </p:spPr>
        <p:txBody>
          <a:bodyPr/>
          <a:lstStyle/>
          <a:p>
            <a:pPr algn="ctr"/>
            <a:r>
              <a:rPr lang="ru-RU" sz="2000" dirty="0" smtClean="0"/>
              <a:t> </a:t>
            </a:r>
            <a:br>
              <a:rPr lang="ru-RU" sz="2800" dirty="0" smtClean="0"/>
            </a:b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547664" y="4653136"/>
            <a:ext cx="4968552" cy="86409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Выпуск объемного плаката  </a:t>
            </a:r>
            <a:r>
              <a:rPr lang="ru-RU" sz="20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«Берегите Планету!»</a:t>
            </a:r>
            <a:endParaRPr lang="ru-RU" sz="20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pic>
        <p:nvPicPr>
          <p:cNvPr id="3074" name="Picture 2" descr="C:\Users\Миха\Saved Games\Desktop\фото лук\20180129_1459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671490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755576" y="1052736"/>
            <a:ext cx="7488832" cy="5616624"/>
          </a:xfrm>
        </p:spPr>
        <p:txBody>
          <a:bodyPr/>
          <a:lstStyle/>
          <a:p>
            <a:pPr algn="l"/>
            <a:r>
              <a:rPr lang="ru-RU" sz="2400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По окончании реализации проекта 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«Наш край родной – мусор долой!» 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получены следующие результаты:</a:t>
            </a:r>
            <a:br>
              <a:rPr lang="ru-RU" sz="2000" dirty="0" smtClean="0">
                <a:solidFill>
                  <a:srgbClr val="7030A0"/>
                </a:solidFill>
              </a:rPr>
            </a:b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-  </a:t>
            </a:r>
            <a:r>
              <a:rPr lang="ru-RU" sz="2000" dirty="0" smtClean="0">
                <a:solidFill>
                  <a:srgbClr val="7030A0"/>
                </a:solidFill>
              </a:rPr>
              <a:t>дети начали осознавать значимость охраны природы, экологически целесообразного поведения в окружающей среде;</a:t>
            </a:r>
            <a:br>
              <a:rPr lang="ru-RU" sz="2000" dirty="0" smtClean="0">
                <a:solidFill>
                  <a:srgbClr val="7030A0"/>
                </a:solidFill>
              </a:rPr>
            </a:b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-  </a:t>
            </a:r>
            <a:r>
              <a:rPr lang="ru-RU" sz="2000" dirty="0" smtClean="0">
                <a:solidFill>
                  <a:srgbClr val="7030A0"/>
                </a:solidFill>
              </a:rPr>
              <a:t>у детей начала развиваться потребность принимать личное участие в сохранности окружающей среды;</a:t>
            </a:r>
            <a:br>
              <a:rPr lang="ru-RU" sz="2000" dirty="0" smtClean="0">
                <a:solidFill>
                  <a:srgbClr val="7030A0"/>
                </a:solidFill>
              </a:rPr>
            </a:b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-  </a:t>
            </a:r>
            <a:r>
              <a:rPr lang="ru-RU" sz="2000" dirty="0" smtClean="0">
                <a:solidFill>
                  <a:srgbClr val="7030A0"/>
                </a:solidFill>
              </a:rPr>
              <a:t>формируются представления детей о мусоре и источниках его появления;</a:t>
            </a:r>
            <a:br>
              <a:rPr lang="ru-RU" sz="2000" dirty="0" smtClean="0">
                <a:solidFill>
                  <a:srgbClr val="7030A0"/>
                </a:solidFill>
              </a:rPr>
            </a:b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-  </a:t>
            </a:r>
            <a:r>
              <a:rPr lang="ru-RU" sz="2000" dirty="0" smtClean="0">
                <a:solidFill>
                  <a:srgbClr val="7030A0"/>
                </a:solidFill>
              </a:rPr>
              <a:t>формируется потребность соблюдения чистоты вокруг себя;</a:t>
            </a:r>
            <a:br>
              <a:rPr lang="ru-RU" sz="2000" dirty="0" smtClean="0">
                <a:solidFill>
                  <a:srgbClr val="7030A0"/>
                </a:solidFill>
              </a:rPr>
            </a:b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-</a:t>
            </a:r>
            <a:r>
              <a:rPr lang="ru-RU" sz="2000" dirty="0" smtClean="0">
                <a:solidFill>
                  <a:srgbClr val="7030A0"/>
                </a:solidFill>
              </a:rPr>
              <a:t>  появилось желание  давать вторую жизнь бросовым вещам.</a:t>
            </a:r>
            <a:br>
              <a:rPr lang="ru-RU" sz="1800" dirty="0" smtClean="0">
                <a:solidFill>
                  <a:srgbClr val="7030A0"/>
                </a:solidFill>
              </a:rPr>
            </a:b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 </a:t>
            </a:r>
            <a:br>
              <a:rPr lang="ru-RU" sz="2800" dirty="0" smtClean="0">
                <a:solidFill>
                  <a:srgbClr val="7030A0"/>
                </a:solidFill>
              </a:rPr>
            </a:br>
            <a:endParaRPr lang="ru-RU" sz="2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229600" cy="1296144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Актуальность экологического воспитания дошкольников.</a:t>
            </a:r>
            <a:br>
              <a:rPr lang="ru-RU" sz="2400" dirty="0" smtClean="0"/>
            </a:br>
            <a:endParaRPr lang="zh-CN" altLang="en-US" sz="24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algn="just" eaLnBrk="1" hangingPunct="1">
              <a:buNone/>
            </a:pPr>
            <a:r>
              <a:rPr lang="ru-RU" sz="2200" dirty="0" smtClean="0">
                <a:solidFill>
                  <a:srgbClr val="7030A0"/>
                </a:solidFill>
              </a:rPr>
              <a:t>     </a:t>
            </a:r>
            <a:r>
              <a:rPr lang="ru-RU" sz="2200" dirty="0" smtClean="0">
                <a:solidFill>
                  <a:srgbClr val="7030A0"/>
                </a:solidFill>
              </a:rPr>
              <a:t>Формирование гуманного отношения к природе – основная задача экологического воспитания, которая реализуется путем развития в детях сострадания, сопереживания и сочувствия ко всем живым существам на планете. Человек – часть природы, но зачастую именно он оказывает пагубное влияние на окружающий мир. Формирование активной позиции «защитника и друга» мира природы, является основой в воспитании экологической культуры дошкольников.</a:t>
            </a:r>
            <a:endParaRPr lang="zh-CN" altLang="en-US" sz="2200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85720" y="260648"/>
            <a:ext cx="8572560" cy="6336704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rgbClr val="7030A0"/>
                </a:solidFill>
              </a:rPr>
              <a:t>В результате проделанной работы по направлению </a:t>
            </a:r>
            <a:r>
              <a:rPr lang="ru-RU" sz="2000" b="1" dirty="0" smtClean="0">
                <a:solidFill>
                  <a:srgbClr val="C00000"/>
                </a:solidFill>
              </a:rPr>
              <a:t>«Экологическое воспитание детей дошкольного возраста посредством проектной деятельности» </a:t>
            </a:r>
            <a:r>
              <a:rPr lang="ru-RU" sz="2000" b="1" dirty="0" smtClean="0">
                <a:solidFill>
                  <a:srgbClr val="7030A0"/>
                </a:solidFill>
              </a:rPr>
              <a:t>можно </a:t>
            </a:r>
            <a:r>
              <a:rPr lang="ru-RU" sz="2000" b="1" dirty="0" smtClean="0">
                <a:solidFill>
                  <a:srgbClr val="7030A0"/>
                </a:solidFill>
              </a:rPr>
              <a:t>сделать следующие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выводы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: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B050"/>
                </a:solidFill>
                <a:latin typeface="+mn-lt"/>
              </a:rPr>
              <a:t>1</a:t>
            </a:r>
            <a:r>
              <a:rPr lang="ru-RU" sz="2000" dirty="0" smtClean="0">
                <a:solidFill>
                  <a:srgbClr val="00B050"/>
                </a:solidFill>
                <a:latin typeface="+mn-lt"/>
              </a:rPr>
              <a:t>. </a:t>
            </a:r>
            <a:r>
              <a:rPr lang="ru-RU" sz="2000" dirty="0" smtClean="0">
                <a:solidFill>
                  <a:srgbClr val="00B050"/>
                </a:solidFill>
              </a:rPr>
              <a:t>Дети имеют представления об окружающей среде,  правильном поведении в природе.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2. </a:t>
            </a:r>
            <a:r>
              <a:rPr lang="ru-RU" sz="2000" dirty="0" smtClean="0">
                <a:solidFill>
                  <a:srgbClr val="FF0000"/>
                </a:solidFill>
              </a:rPr>
              <a:t>Воспитанники стремятся устанавливать причинно-следственные связи между природными   явлениями.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3. 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О результатах проделанной работы можно судить по изменениям в поведении дошкольников, которые стали осознанно «сортировать» мусор. По – другому дети относятся к зеленым насаждениям: охотно участвуют в уходе за ними, делают замечания товарищам, которые пытаются сорвать цветок, отломать ветку. 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7030A0"/>
                </a:solidFill>
                <a:latin typeface="+mn-lt"/>
              </a:rPr>
              <a:t>4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. Родители стали активнее включаться в проектную деятельность: если раньше на предложения поучаствовать в проекте откликалось 2-3 семьи, сейчас участвует почти половина семей из группы. Опрос родителей показал, что появились семьи, сдающие макулатуру, при том, что до начала работы таких семей не было вообще. </a:t>
            </a:r>
            <a:br>
              <a:rPr lang="ru-RU" sz="2800" dirty="0" smtClean="0">
                <a:latin typeface="+mn-lt"/>
              </a:rPr>
            </a:br>
            <a:endParaRPr lang="ru-RU" sz="2200" dirty="0"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67544" y="548680"/>
            <a:ext cx="7762056" cy="5975945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Список литературы:</a:t>
            </a:r>
            <a:br>
              <a:rPr lang="ru-RU" sz="2400" b="1" dirty="0" smtClean="0">
                <a:solidFill>
                  <a:srgbClr val="7030A0"/>
                </a:solidFill>
                <a:latin typeface="+mn-lt"/>
              </a:rPr>
            </a:b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1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. Э. К. </a:t>
            </a:r>
            <a:r>
              <a:rPr lang="ru-RU" sz="2000" dirty="0" err="1" smtClean="0">
                <a:solidFill>
                  <a:srgbClr val="7030A0"/>
                </a:solidFill>
                <a:latin typeface="+mn-lt"/>
              </a:rPr>
              <a:t>Гульянц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«Что можно сделать из природного материала»- М., «Просвещение», 1984.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. Интернет-ресурсы.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3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. «Как знакомить дошкольников с природой»: Пособие для воспитателей дет сада /Л. А. Каменева; Под ред. П. Г. </a:t>
            </a:r>
            <a:r>
              <a:rPr lang="ru-RU" sz="2000" dirty="0" err="1" smtClean="0">
                <a:solidFill>
                  <a:srgbClr val="7030A0"/>
                </a:solidFill>
                <a:latin typeface="+mn-lt"/>
              </a:rPr>
              <a:t>Саморуковой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. - М., «Просвещение», 1983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4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.  «Концептуальные подходы к дошкольному экологическому воспитанию и образованию»/ Под ред. </a:t>
            </a:r>
            <a:r>
              <a:rPr lang="ru-RU" sz="2000" dirty="0" err="1" smtClean="0">
                <a:solidFill>
                  <a:srgbClr val="7030A0"/>
                </a:solidFill>
                <a:latin typeface="+mn-lt"/>
              </a:rPr>
              <a:t>Дпн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. Профессора Т. М. Носовой. - Самара: Изд-во </a:t>
            </a:r>
            <a:r>
              <a:rPr lang="ru-RU" sz="2000" dirty="0" err="1" smtClean="0">
                <a:solidFill>
                  <a:srgbClr val="7030A0"/>
                </a:solidFill>
                <a:latin typeface="+mn-lt"/>
              </a:rPr>
              <a:t>СамГПУ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, 2003.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5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. Мазурина А. Ф. «Наблюдения и труд в природе» - М., «Просвещение», 1976.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6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. Николаева С. Н. «Воспитание начал экологической культуры в дошкольном детстве» - М. : Новая школа, 1995.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7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. </a:t>
            </a:r>
            <a:r>
              <a:rPr lang="ru-RU" sz="2000" dirty="0" err="1" smtClean="0">
                <a:solidFill>
                  <a:srgbClr val="7030A0"/>
                </a:solidFill>
                <a:latin typeface="+mn-lt"/>
              </a:rPr>
              <a:t>Филенко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Ф. П. «Поделки из природного материала» - М., «Просвещение», 1976. </a:t>
            </a:r>
            <a:br>
              <a:rPr lang="ru-RU" sz="2800" dirty="0" smtClean="0">
                <a:solidFill>
                  <a:srgbClr val="7030A0"/>
                </a:solidFill>
              </a:rPr>
            </a:br>
            <a:endParaRPr lang="ru-RU" sz="2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</a:rPr>
              <a:t>Спасибо за внимание!</a:t>
            </a:r>
            <a:endParaRPr lang="zh-CN" altLang="en-US" b="1" dirty="0" smtClean="0">
              <a:solidFill>
                <a:srgbClr val="C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648" y="1628800"/>
            <a:ext cx="6120680" cy="4536504"/>
          </a:xfrm>
        </p:spPr>
        <p:txBody>
          <a:bodyPr/>
          <a:lstStyle/>
          <a:p>
            <a:pPr eaLnBrk="1" hangingPunct="1"/>
            <a:endParaRPr lang="zh-CN" altLang="en-US" dirty="0" smtClean="0"/>
          </a:p>
        </p:txBody>
      </p:sp>
      <p:pic>
        <p:nvPicPr>
          <p:cNvPr id="4" name="Содержимое 4" descr="20160411_1144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628800"/>
            <a:ext cx="5976664" cy="4501124"/>
          </a:xfrm>
          <a:ln w="76200">
            <a:solidFill>
              <a:srgbClr val="FFFF00"/>
            </a:solidFill>
          </a:ln>
        </p:spPr>
      </p:pic>
      <p:pic>
        <p:nvPicPr>
          <p:cNvPr id="4098" name="Picture 2" descr="C:\Users\Миха\Saved Games\Desktop\детский сад\Фото сад\зелёный детский сад\IMG_5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694826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Целью моей работы является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–</a:t>
            </a:r>
            <a:r>
              <a:rPr lang="ru-RU" sz="2400" dirty="0" smtClean="0">
                <a:solidFill>
                  <a:srgbClr val="7030A0"/>
                </a:solidFill>
                <a:latin typeface="+mn-lt"/>
              </a:rPr>
              <a:t> содействие развитию у ребенка основ экологической культуры через метод проектов.</a:t>
            </a:r>
            <a:br>
              <a:rPr lang="ru-RU" sz="2800" dirty="0" smtClean="0">
                <a:solidFill>
                  <a:srgbClr val="7030A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Задачи:</a:t>
            </a:r>
            <a:br>
              <a:rPr lang="ru-RU" sz="28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1.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latin typeface="+mn-lt"/>
              </a:rPr>
              <a:t>Расширять представления об окружающей среде и способах правильного взаимодействия с растениями и животными.</a:t>
            </a:r>
            <a:br>
              <a:rPr lang="ru-RU" sz="2400" dirty="0" smtClean="0">
                <a:solidFill>
                  <a:srgbClr val="7030A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2. </a:t>
            </a:r>
            <a:r>
              <a:rPr lang="ru-RU" sz="2400" dirty="0" smtClean="0">
                <a:solidFill>
                  <a:srgbClr val="7030A0"/>
                </a:solidFill>
                <a:latin typeface="+mn-lt"/>
              </a:rPr>
              <a:t>Развивать умение устанавливать причинно-следственные связи между природными и социальными явлениями.</a:t>
            </a:r>
            <a:br>
              <a:rPr lang="ru-RU" sz="2400" dirty="0" smtClean="0">
                <a:solidFill>
                  <a:srgbClr val="7030A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3. </a:t>
            </a:r>
            <a:r>
              <a:rPr lang="ru-RU" sz="2400" dirty="0" smtClean="0">
                <a:solidFill>
                  <a:srgbClr val="7030A0"/>
                </a:solidFill>
                <a:latin typeface="+mn-lt"/>
              </a:rPr>
              <a:t>Формировать модели экологически грамотного поведения в природе, в городе.</a:t>
            </a:r>
            <a:br>
              <a:rPr lang="ru-RU" sz="2400" dirty="0" smtClean="0">
                <a:solidFill>
                  <a:srgbClr val="7030A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4. </a:t>
            </a:r>
            <a:r>
              <a:rPr lang="ru-RU" sz="2400" dirty="0" smtClean="0">
                <a:solidFill>
                  <a:srgbClr val="7030A0"/>
                </a:solidFill>
                <a:latin typeface="+mn-lt"/>
              </a:rPr>
              <a:t>Привлекать родителей к активному участию в экологическом воспитании.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</a:t>
            </a:r>
            <a:br>
              <a:rPr lang="ru-RU" sz="2800" dirty="0" smtClean="0">
                <a:solidFill>
                  <a:srgbClr val="7030A0"/>
                </a:solidFill>
                <a:latin typeface="+mn-lt"/>
              </a:rPr>
            </a:br>
            <a:endParaRPr lang="ru-RU" sz="2200" dirty="0"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2000" dirty="0" smtClean="0"/>
              <a:t> </a:t>
            </a:r>
            <a:br>
              <a:rPr lang="ru-RU" sz="2800" dirty="0" smtClean="0"/>
            </a:b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404664"/>
            <a:ext cx="76328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      Среди прочих средств и методов экологического воспитания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дошкольников,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я хочу выделить проектную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деятельность,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как одно из самых эффективных средств воспитания: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В проектной деятельности дети являются не пассивными объектами формирования экологических знаний, они становятся их активными добытчиками.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Такие знания эмоционально окрашены, личностно значимы для ребенка, а значит и отношение, формируемое на их основе, носит более осознанный характер, оно глубже, индивидуальней.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Ребенок, участвуя и, в определенных моментах, организуя деятельность по изучению природы, усваивает бережное отношение к ней, применяет его не только в дошкольном учреждении, но и в повседневной жизни. 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</a:t>
            </a:r>
            <a:endParaRPr lang="ru-RU" sz="2000" dirty="0"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475656" y="620688"/>
            <a:ext cx="6336704" cy="4824536"/>
          </a:xfrm>
        </p:spPr>
        <p:txBody>
          <a:bodyPr/>
          <a:lstStyle/>
          <a:p>
            <a:pPr algn="l"/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С детьми младшего и среднего дошкольного возраста  был разработан и реализован проект под названием:</a:t>
            </a:r>
            <a:br>
              <a:rPr lang="ru-RU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«Лучок-зеленый дружок»</a:t>
            </a: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>.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В основу данного проекта легла работа по формированию у детей основ экологической культуры посредством выращивания лука на подоконнике. 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Итогом  работы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стало приобретение детьми  знаний о растениях, явлениях природы, что  позволяет прививать им экологические навыки и уважительное отношение к окружающей среде, миру природы. </a:t>
            </a:r>
            <a:br>
              <a:rPr lang="ru-RU" sz="2800" dirty="0" smtClean="0">
                <a:solidFill>
                  <a:srgbClr val="7030A0"/>
                </a:solidFill>
                <a:latin typeface="+mn-lt"/>
              </a:rPr>
            </a:br>
            <a:endParaRPr lang="ru-RU" sz="2200" dirty="0"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475656" y="620688"/>
            <a:ext cx="6336704" cy="4824536"/>
          </a:xfrm>
        </p:spPr>
        <p:txBody>
          <a:bodyPr/>
          <a:lstStyle/>
          <a:p>
            <a:pPr algn="l"/>
            <a:br>
              <a:rPr lang="ru-RU" sz="2800" dirty="0" smtClean="0">
                <a:solidFill>
                  <a:srgbClr val="7030A0"/>
                </a:solidFill>
                <a:latin typeface="+mn-lt"/>
              </a:rPr>
            </a:br>
            <a:endParaRPr lang="ru-RU" sz="22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" name="Picture 2" descr="C:\Users\Миха\Saved Games\Desktop\фото лук\20180129_092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888432" cy="250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иха\Saved Games\Desktop\фото лук\20180129_092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188792" cy="250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иха\Saved Games\Desktop\фото лук\20180129_0924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2221047" cy="329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иха\Saved Games\Desktop\фото лук\20180129_0926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76993"/>
            <a:ext cx="2942734" cy="243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иха\Saved Games\Desktop\фото лук\20180129_0927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76993"/>
            <a:ext cx="3249954" cy="243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2937" y="116632"/>
            <a:ext cx="8229600" cy="3816424"/>
          </a:xfrm>
        </p:spPr>
        <p:txBody>
          <a:bodyPr/>
          <a:lstStyle/>
          <a:p>
            <a:pPr algn="l"/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С детьми старшего дошкольного возраста мы реализовали экспериментально-исследовательский проект: 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«Зеленый детский сад ».</a:t>
            </a:r>
            <a:br>
              <a:rPr lang="ru-RU" sz="20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 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Целью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 проекта стало формирование интереса к исследовательской деятельности по выращиванию растений на участке детского сада и в группе.  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По окончанию реализации проекта «Зеленый детский сад» были получены 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следующие результаты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: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дети закрепили названия деревьев и кустарников;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в результате практической и опытнической деятельности дети получили необходимые условия для роста растений; </a:t>
            </a:r>
            <a:br>
              <a:rPr lang="ru-RU" sz="2800" dirty="0" smtClean="0"/>
            </a:br>
            <a:endParaRPr lang="ru-RU" sz="2200" dirty="0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755576" y="4149080"/>
            <a:ext cx="3740224" cy="19770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499992" y="4149080"/>
            <a:ext cx="3312368" cy="19770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Миха\Saved Games\Desktop\проекты\IMG_5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3707904" cy="225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иха\Saved Games\Desktop\проекты\IMG_50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4028728"/>
            <a:ext cx="367240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861048"/>
            <a:ext cx="7632848" cy="2448272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дети увидели многообразие посевного материала;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стали бережнее относиться к растительному миру;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в группе был создан огород на окне;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дети стали более уважительно относиться к труду;</a:t>
            </a:r>
            <a:br>
              <a:rPr lang="ru-RU" sz="2000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dirty="0" smtClean="0">
                <a:solidFill>
                  <a:srgbClr val="7030A0"/>
                </a:solidFill>
                <a:latin typeface="+mn-lt"/>
              </a:rPr>
              <a:t>совместно с воспитателем вырастили «свой огород».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800" dirty="0" smtClean="0"/>
            </a:br>
            <a:endParaRPr lang="ru-RU" sz="2200" dirty="0"/>
          </a:p>
        </p:txBody>
      </p:sp>
      <p:pic>
        <p:nvPicPr>
          <p:cNvPr id="6" name="Содержимое 5" descr="20160411_1050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222861">
            <a:off x="1449460" y="1143250"/>
            <a:ext cx="3096344" cy="2322258"/>
          </a:xfrm>
          <a:ln w="57150">
            <a:solidFill>
              <a:srgbClr val="FFFF00"/>
            </a:solidFill>
          </a:ln>
        </p:spPr>
      </p:pic>
      <p:pic>
        <p:nvPicPr>
          <p:cNvPr id="5122" name="Picture 2" descr="C:\Users\Миха\Saved Games\Desktop\проекты\IMG_9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081">
            <a:off x="5771757" y="565616"/>
            <a:ext cx="2664296" cy="310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2313" y="1484784"/>
            <a:ext cx="7772400" cy="4392488"/>
          </a:xfrm>
        </p:spPr>
        <p:txBody>
          <a:bodyPr/>
          <a:lstStyle/>
          <a:p>
            <a:r>
              <a:rPr lang="ru-RU" sz="2000" cap="none" dirty="0" smtClean="0">
                <a:solidFill>
                  <a:srgbClr val="C00000"/>
                </a:solidFill>
                <a:latin typeface="+mn-lt"/>
              </a:rPr>
              <a:t>Проблема проекта </a:t>
            </a:r>
            <a:r>
              <a:rPr lang="ru-RU" sz="2000" b="0" cap="none" dirty="0" smtClean="0">
                <a:solidFill>
                  <a:srgbClr val="7030A0"/>
                </a:solidFill>
                <a:latin typeface="+mn-lt"/>
              </a:rPr>
              <a:t>– загрязнение окружающей среды мусором и бытовыми отходами.</a:t>
            </a:r>
            <a:br>
              <a:rPr lang="ru-RU" sz="2000" b="0" cap="none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0" cap="none" dirty="0" smtClean="0">
                <a:solidFill>
                  <a:srgbClr val="7030A0"/>
                </a:solidFill>
                <a:latin typeface="+mn-lt"/>
              </a:rPr>
              <a:t>В связи с этим, основными направлениями деятельности проекта стали:</a:t>
            </a:r>
            <a:br>
              <a:rPr lang="ru-RU" sz="2000" b="0" cap="none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cap="none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b="0" cap="none" dirty="0" smtClean="0">
                <a:solidFill>
                  <a:srgbClr val="7030A0"/>
                </a:solidFill>
                <a:latin typeface="+mn-lt"/>
              </a:rPr>
              <a:t> формирование представлений детей о мусоре и источниках его возникновения;</a:t>
            </a:r>
            <a:br>
              <a:rPr lang="ru-RU" sz="2000" b="0" cap="none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cap="none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b="0" cap="none" dirty="0" smtClean="0">
                <a:solidFill>
                  <a:srgbClr val="7030A0"/>
                </a:solidFill>
                <a:latin typeface="+mn-lt"/>
              </a:rPr>
              <a:t>знакомство детей с принципами сбора и утилизации бытовых отходов;</a:t>
            </a:r>
            <a:br>
              <a:rPr lang="ru-RU" sz="2000" b="0" cap="none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cap="none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b="0" cap="none" dirty="0" smtClean="0">
                <a:solidFill>
                  <a:srgbClr val="7030A0"/>
                </a:solidFill>
                <a:latin typeface="+mn-lt"/>
              </a:rPr>
              <a:t>развитие умения анализировать экологическую проблему; </a:t>
            </a:r>
            <a:br>
              <a:rPr lang="ru-RU" sz="2000" b="0" cap="none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cap="none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b="0" cap="none" dirty="0" smtClean="0">
                <a:solidFill>
                  <a:srgbClr val="7030A0"/>
                </a:solidFill>
                <a:latin typeface="+mn-lt"/>
              </a:rPr>
              <a:t>развитие потребности соблюдения чистоты на улицах, дома, в детском саду;</a:t>
            </a:r>
            <a:br>
              <a:rPr lang="ru-RU" sz="2000" b="0" cap="none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cap="none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ru-RU" sz="2000" b="0" cap="none" dirty="0" smtClean="0">
                <a:solidFill>
                  <a:srgbClr val="7030A0"/>
                </a:solidFill>
                <a:latin typeface="+mn-lt"/>
              </a:rPr>
              <a:t>воспитание гуманной, социальной активности, экологической грамотности, бережного отношения к окружающему миру.</a:t>
            </a:r>
            <a:br>
              <a:rPr lang="ru-RU" sz="2200" b="0" cap="none" dirty="0" smtClean="0">
                <a:solidFill>
                  <a:srgbClr val="7030A0"/>
                </a:solidFill>
                <a:latin typeface="+mn-lt"/>
              </a:rPr>
            </a:br>
            <a:r>
              <a:rPr lang="ru-RU" sz="2200" b="0" dirty="0" smtClean="0"/>
              <a:t> </a:t>
            </a:r>
            <a:br>
              <a:rPr lang="ru-RU" sz="2000" b="0" dirty="0" smtClean="0"/>
            </a:br>
            <a:endParaRPr lang="ru-RU" sz="2000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04665"/>
            <a:ext cx="7772400" cy="122413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Очень удачным оказался реализованный  с детьми   подготовительной к школе группы проект </a:t>
            </a:r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«Наш край родной - мусор долой!»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PMingLiU"/>
        <a:cs typeface=""/>
      </a:majorFont>
      <a:minorFont>
        <a:latin typeface="Arial"/>
        <a:ea typeface="PMingLiU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PMingLiU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6951</Words>
  <Application>WPS Presentation</Application>
  <PresentationFormat>Экран (4:3)</PresentationFormat>
  <Paragraphs>63</Paragraphs>
  <Slides>22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SimSun</vt:lpstr>
      <vt:lpstr>Wingdings</vt:lpstr>
      <vt:lpstr>PMingLiU</vt:lpstr>
      <vt:lpstr>MingLiU-ExtB</vt:lpstr>
      <vt:lpstr>Microsoft YaHei</vt:lpstr>
      <vt:lpstr>Arial Unicode MS</vt:lpstr>
      <vt:lpstr>Arial</vt:lpstr>
      <vt:lpstr>PMingLiU</vt:lpstr>
      <vt:lpstr>Segoe Print</vt:lpstr>
      <vt:lpstr>Times New Roman</vt:lpstr>
      <vt:lpstr>Arial Black</vt:lpstr>
      <vt:lpstr>預設簡報設計</vt:lpstr>
      <vt:lpstr>Муниципальное бюджетное дошкольное образовательное учреждение  «Детский сад 34» го Краснотурьинск    «Проектная деятельность, как эффективный метод экологического воспитания детей дошкольного возраста»</vt:lpstr>
      <vt:lpstr>Актуальность экологического воспитания дошкольников. </vt:lpstr>
      <vt:lpstr>Целью моей работы является – содействие развитию у ребенка основ экологической культуры через метод проектов. Задачи: 1. Расширять представления об окружающей среде и способах правильного взаимодействия с растениями и животными. 2. Развивать умение устанавливать причинно-следственные связи между природными и социальными явлениями. 3. Формировать модели экологически грамотного поведения в природе, в городе. 4. Привлекать родителей к активному участию в экологическом воспитании.  </vt:lpstr>
      <vt:lpstr>  </vt:lpstr>
      <vt:lpstr> С детьми младшего и среднего дошкольного возраста  был разработан и реализован проект под названием:   «Лучок-зеленый дружок».   В основу данного проекта легла работа по формированию у детей основ экологической культуры посредством выращивания лука на подоконнике.   Итогом  работы стало приобретение детьми  знаний о растениях, явлениях природы, что  позволяет прививать им экологические навыки и уважительное отношение к окружающей среде, миру природы.  </vt:lpstr>
      <vt:lpstr> </vt:lpstr>
      <vt:lpstr> С детьми старшего дошкольного возраста мы реализовали экспериментально-исследовательский проект:  «Зеленый детский сад ».   Целью проекта стало формирование интереса к исследовательской деятельности по выращиванию растений на участке детского сада и в группе.   По окончанию реализации проекта «Зеленый детский сад» были получены следующие результаты: - дети закрепили названия деревьев и кустарников; - в результате практической и опытнической деятельности дети получили необходимые условия для роста растений;  </vt:lpstr>
      <vt:lpstr>- дети увидели многообразие посевного материала; - стали бережнее относиться к растительному миру; - в группе был создан огород на окне; - дети стали более уважительно относиться к труду; - совместно с воспитателем вырастили «свой огород».   </vt:lpstr>
      <vt:lpstr>Проблема проекта – загрязнение окружающей среды мусором и бытовыми отходами. В связи с этим, основными направлениями деятельности проекта стали: -  формирование представлений детей о мусоре и источниках его возникновения; - знакомство детей с принципами сбора и утилизации бытовых отходов; - развитие умения анализировать экологическую проблему;  - развитие потребности соблюдения чистоты на улицах, дома, в детском саду; - воспитание гуманной, социальной активности, экологической грамотности, бережного отношения к окружающему миру.   </vt:lpstr>
      <vt:lpstr>  Краткое содержание проекта  «Наш край родной - мусор долой!»:   - в начале проекта была проанализирована необходимая литература по данной проблеме;    - затем был составлен план работы по реализации проекта;   - систематизированы и оформлены дидактические материалы в соответствии с планом проекта;   -  вместе с детьми мы создали  «Жалобную книгу природы»; </vt:lpstr>
      <vt:lpstr>.  </vt:lpstr>
      <vt:lpstr>PowerPoint 演示文稿</vt:lpstr>
      <vt:lpstr>PowerPoint 演示文稿</vt:lpstr>
      <vt:lpstr> Так же нами была создана творческая мастерская «Затейники».  Дети совместно с родителями изготавливали поделки из бросового материала дома и в детском саду.  </vt:lpstr>
      <vt:lpstr>PowerPoint 演示文稿</vt:lpstr>
      <vt:lpstr>PowerPoint 演示文稿</vt:lpstr>
      <vt:lpstr>- Был создан зеленый патруль  «Чистый участок детского сада», «Мой чистый двор».  - Провели акцию по изготовлению и расклейке листовок «На чистой планете - счастливые дети!».  </vt:lpstr>
      <vt:lpstr>  </vt:lpstr>
      <vt:lpstr> По окончании реализации проекта  «Наш край родной – мусор долой!»  получены следующие результаты:  -  дети начали осознавать значимость охраны природы, экологически целесообразного поведения в окружающей среде;  -  у детей начала развиваться потребность принимать личное участие в сохранности окружающей среды;  -  формируются представления детей о мусоре и источниках его появления;  -  формируется потребность соблюдения чистоты вокруг себя;  -  появилось желание  давать вторую жизнь бросовым вещам.    </vt:lpstr>
      <vt:lpstr>В результате проделанной работы по направлению «Экологическое воспитание детей дошкольного возраста посредством проектной деятельности» можно сделать следующие выводы:   1. Дети имеют представления об окружающей среде,  правильном поведении в природе. 2. Воспитанники стремятся устанавливать причинно-следственные связи между природными   явлениями. 3. О результатах проделанной работы можно судить по изменениям в поведении дошкольников, которые стали осознанно «сортировать» мусор. По – другому дети относятся к зеленым насаждениям: охотно участвуют в уходе за ними, делают замечания товарищам, которые пытаются сорвать цветок, отломать ветку.  4. Родители стали активнее включаться в проектную деятельность: если раньше на предложения поучаствовать в проекте откликалось 2-3 семьи, сейчас участвует почти половина семей из группы. Опрос родителей показал, что появились семьи, сдающие макулатуру, при том, что до начала работы таких семей не было вообще.  </vt:lpstr>
      <vt:lpstr>Список литературы:  1. Э. К. Гульянц «Что можно сделать из природного материала»- М., «Просвещение», 1984. 2. Интернет-ресурсы. 3. «Как знакомить дошкольников с природой»: Пособие для воспитателей дет сада /Л. А. Каменева; Под ред. П. Г. Саморуковой. - М., «Просвещение», 1983 4.  «Концептуальные подходы к дошкольному экологическому воспитанию и образованию»/ Под ред. Дпн. Профессора Т. М. Носовой. - Самара: Изд-во СамГПУ, 2003. 5. Мазурина А. Ф. «Наблюдения и труд в природе» - М., «Просвещение», 1976. 6. Николаева С. Н. «Воспитание начал экологической культуры в дошкольном детстве» - М. : Новая школа, 1995. 7. Филенко Ф. П. «Поделки из природного материала» - М., «Просвещение», 1976. 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Наташа</dc:creator>
  <cp:lastModifiedBy>User</cp:lastModifiedBy>
  <cp:revision>82</cp:revision>
  <dcterms:created xsi:type="dcterms:W3CDTF">2009-03-18T10:11:00Z</dcterms:created>
  <dcterms:modified xsi:type="dcterms:W3CDTF">2024-10-03T10:17:42Z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091A47D9774F460AB6FE0DEA86A9BF7D_12</vt:lpwstr>
  </property>
  <property fmtid="{D5CDD505-2E9C-101B-9397-08002B2CF9AE}" pid="3" name="KSOProductBuildVer">
    <vt:lpwstr>1049-12.2.0.18283</vt:lpwstr>
  </property>
</Properties>
</file>