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82" r:id="rId2"/>
    <p:sldId id="284" r:id="rId3"/>
    <p:sldId id="289" r:id="rId4"/>
    <p:sldId id="286" r:id="rId5"/>
    <p:sldId id="298" r:id="rId6"/>
    <p:sldId id="299" r:id="rId7"/>
    <p:sldId id="263" r:id="rId8"/>
    <p:sldId id="264" r:id="rId9"/>
    <p:sldId id="297" r:id="rId10"/>
    <p:sldId id="266" r:id="rId11"/>
    <p:sldId id="279" r:id="rId12"/>
    <p:sldId id="300" r:id="rId13"/>
    <p:sldId id="301" r:id="rId14"/>
    <p:sldId id="269" r:id="rId15"/>
    <p:sldId id="285" r:id="rId16"/>
    <p:sldId id="302" r:id="rId17"/>
    <p:sldId id="303" r:id="rId18"/>
    <p:sldId id="304" r:id="rId19"/>
    <p:sldId id="305" r:id="rId20"/>
    <p:sldId id="306" r:id="rId21"/>
    <p:sldId id="307" r:id="rId22"/>
    <p:sldId id="27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69094" autoAdjust="0"/>
  </p:normalViewPr>
  <p:slideViewPr>
    <p:cSldViewPr>
      <p:cViewPr>
        <p:scale>
          <a:sx n="57" d="100"/>
          <a:sy n="57" d="100"/>
        </p:scale>
        <p:origin x="-71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09CEA29-C845-42BF-BBD9-6BD22832CADA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13F1A2-AE73-41B2-BAF1-4464C8302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32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679B8D-BC41-4F75-9953-FF15AFFCEBE5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679B8D-BC41-4F75-9953-FF15AFFCEBE5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679B8D-BC41-4F75-9953-FF15AFFCEBE5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45F2-C69B-48A3-8136-FE1999C99C3B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C0DC-E6E4-44F5-B14C-4F94A7FCC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D3A8B-E48F-48DB-8DCF-E57B6BFCD475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CFD6-DAC5-4D48-89D5-25776A420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5767C-DF5A-4B14-93F8-B8D5EE603356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F07E-A6C4-43E9-9229-46912956A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30C9-583B-4B4E-B19B-BA50C62415DC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4F0B4-0387-4782-BC54-8481ADD89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9C019-CEDE-4137-B030-E9075C0E919F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29C6-88F8-4491-B95D-992FB193C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1891-65A3-431A-A5D3-57DFF07B4F07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86C3-072F-4DB5-B4D3-AD5966300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83739-ED44-48AC-AFFC-D0F3ADD10C25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FA67B-295A-465D-98E4-5677D36F7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AE39-8D07-4127-A525-91673EBEAAA1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59B63-4326-491D-92BA-C8AE427B7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1D14B-D20B-4CEF-970C-5A577FE1DDB9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BE664-81EE-4438-AB0A-23D497A33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641E-9C81-4463-8151-6ABA6DFBA3AC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B9FF5-53D8-4D3B-A95B-88C6174D3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7088-923A-4CCA-9A91-B2771E9D5CE3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F6AA-C703-4FA1-9B92-B0AE5A897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544CB43-585E-44AA-A384-BB43F0FE42A2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61CC8FF-9C98-4F00-B08D-7E2A0782C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22" r:id="rId7"/>
    <p:sldLayoutId id="2147483723" r:id="rId8"/>
    <p:sldLayoutId id="2147483724" r:id="rId9"/>
    <p:sldLayoutId id="2147483715" r:id="rId10"/>
    <p:sldLayoutId id="21474837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28179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4800" b="1" dirty="0">
                <a:solidFill>
                  <a:srgbClr val="073E87"/>
                </a:solidFill>
                <a:latin typeface="Monotype Corsiva" pitchFamily="66" charset="0"/>
              </a:rPr>
              <a:t>Удивительная страна – Детство! Можно мечтать о своём будущем, например… Кем быть?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438400" y="5486400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Астрахань, 2023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02973" y="3733801"/>
            <a:ext cx="4512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Воспитатель 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МБДОУ г. Астрахани № 109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Мердяева</a:t>
            </a:r>
            <a:r>
              <a:rPr lang="ru-RU" sz="2400" b="1" i="1" dirty="0" smtClean="0">
                <a:solidFill>
                  <a:schemeClr val="tx2"/>
                </a:solidFill>
              </a:rPr>
              <a:t> М.Ю.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54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381000" y="228600"/>
            <a:ext cx="8382000" cy="1828800"/>
          </a:xfrm>
        </p:spPr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Самое яркое событие для детей – встреча с людьми разных </a:t>
            </a: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профессий.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85" y="1981200"/>
            <a:ext cx="7221916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58200" cy="5695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0101" y="1257302"/>
            <a:ext cx="6096002" cy="4038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1564" y="1381125"/>
            <a:ext cx="600075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11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0101" y="1562101"/>
            <a:ext cx="6096002" cy="3429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1564" y="1636512"/>
            <a:ext cx="6000757" cy="337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8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900113" y="1628775"/>
            <a:ext cx="4103687" cy="424815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Фотовыставка «Мама и папа на работе» </a:t>
            </a:r>
          </a:p>
          <a:p>
            <a:pPr marL="0" indent="0">
              <a:buFont typeface="Symbol" pitchFamily="18" charset="2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Конкурс рисунков «Профессии моей семьи»</a:t>
            </a:r>
          </a:p>
        </p:txBody>
      </p:sp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Работа с родителями</a:t>
            </a:r>
          </a:p>
        </p:txBody>
      </p:sp>
      <p:pic>
        <p:nvPicPr>
          <p:cNvPr id="27652" name="Picture 4" descr="IMG-20190111-WA0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556792"/>
            <a:ext cx="3311847" cy="388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64096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defRPr/>
            </a:pPr>
            <a:r>
              <a:rPr lang="ru-RU" sz="3200" b="1" dirty="0">
                <a:solidFill>
                  <a:srgbClr val="073E87"/>
                </a:solidFill>
                <a:latin typeface="Monotype Corsiva" pitchFamily="66" charset="0"/>
              </a:rPr>
              <a:t>В ходе работы предполагаются следующие результаты: дети должны знать и называть профессии взрослых, владеть обобщающим понятием «профессия», называть предметы, необходимые для работы, уметь имитировать работу людей </a:t>
            </a:r>
            <a:r>
              <a:rPr lang="ru-RU" sz="3200" b="1" dirty="0" smtClean="0">
                <a:solidFill>
                  <a:srgbClr val="073E87"/>
                </a:solidFill>
                <a:latin typeface="Monotype Corsiva" pitchFamily="66" charset="0"/>
              </a:rPr>
              <a:t>  в </a:t>
            </a:r>
            <a:r>
              <a:rPr lang="ru-RU" sz="3200" b="1" dirty="0">
                <a:solidFill>
                  <a:srgbClr val="073E87"/>
                </a:solidFill>
                <a:latin typeface="Monotype Corsiva" pitchFamily="66" charset="0"/>
              </a:rPr>
              <a:t>ходе сюжетно-ролевых игр. 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defRPr/>
            </a:pPr>
            <a:endParaRPr lang="ru-RU" sz="2400" b="1" dirty="0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398023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3810000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304800"/>
            <a:ext cx="39433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3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3700"/>
            <a:ext cx="3810000" cy="50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304800"/>
            <a:ext cx="394335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473700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Капитан</a:t>
            </a:r>
            <a:endParaRPr lang="ru-RU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651496" y="5504477"/>
            <a:ext cx="212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Учитель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63179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456"/>
            <a:ext cx="3810000" cy="5060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93" y="403456"/>
            <a:ext cx="3943350" cy="3943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4737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Папа Марьям изготавливает мебель на заказ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648893" y="4572000"/>
            <a:ext cx="3943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А мама работает на удаленной работе модератором качества обработки тегов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48447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" y="403456"/>
            <a:ext cx="3371550" cy="5060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685800"/>
            <a:ext cx="4495801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4737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Мама Максима-массажист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695477" y="4864801"/>
            <a:ext cx="3791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А папа- геолог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15083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1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400" b="1" dirty="0" smtClean="0">
              <a:solidFill>
                <a:srgbClr val="073E87"/>
              </a:solidFill>
              <a:latin typeface="Candara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4000" b="1" dirty="0" smtClean="0">
                <a:solidFill>
                  <a:srgbClr val="073E87"/>
                </a:solidFill>
                <a:latin typeface="Monotype Corsiva" pitchFamily="66" charset="0"/>
              </a:rPr>
              <a:t>Профориентация</a:t>
            </a:r>
            <a:r>
              <a:rPr lang="ru-RU" sz="4000" b="1" dirty="0">
                <a:solidFill>
                  <a:srgbClr val="073E87"/>
                </a:solidFill>
                <a:latin typeface="Monotype Corsiva" pitchFamily="66" charset="0"/>
              </a:rPr>
              <a:t> воспитанников стала одним из направлений работы коллектива детского сада. </a:t>
            </a:r>
            <a:endParaRPr lang="ru-RU" sz="2000" b="1" dirty="0">
              <a:solidFill>
                <a:srgbClr val="073E87"/>
              </a:solidFill>
              <a:latin typeface="Monotype Corsiva" pitchFamily="66" charset="0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4000" b="1" dirty="0">
                <a:solidFill>
                  <a:srgbClr val="073E87"/>
                </a:solidFill>
                <a:latin typeface="Monotype Corsiva" pitchFamily="66" charset="0"/>
              </a:rPr>
              <a:t>Наша задача: в доступной форме дать детям знания о профессиях.</a:t>
            </a:r>
          </a:p>
        </p:txBody>
      </p:sp>
    </p:spTree>
    <p:extLst>
      <p:ext uri="{BB962C8B-B14F-4D97-AF65-F5344CB8AC3E}">
        <p14:creationId xmlns:p14="http://schemas.microsoft.com/office/powerpoint/2010/main" val="817641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533401"/>
            <a:ext cx="3606015" cy="45075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33401"/>
            <a:ext cx="4343400" cy="3962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4737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У </a:t>
            </a:r>
            <a:r>
              <a:rPr lang="ru-RU" sz="2000" b="1" i="1" dirty="0" err="1" smtClean="0"/>
              <a:t>Миланы</a:t>
            </a:r>
            <a:r>
              <a:rPr lang="ru-RU" sz="2000" b="1" i="1" dirty="0" smtClean="0"/>
              <a:t> мама- оператор игровых комнат </a:t>
            </a:r>
            <a:r>
              <a:rPr lang="ru-RU" sz="2000" b="1" i="1" dirty="0" err="1" smtClean="0"/>
              <a:t>квест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695477" y="4926356"/>
            <a:ext cx="37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У </a:t>
            </a:r>
            <a:r>
              <a:rPr lang="ru-RU" sz="2400" b="1" i="1" dirty="0" err="1" smtClean="0"/>
              <a:t>Айжан</a:t>
            </a:r>
            <a:r>
              <a:rPr lang="ru-RU" sz="2400" b="1" i="1" dirty="0" smtClean="0"/>
              <a:t>- медсестра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327333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85800"/>
            <a:ext cx="3606015" cy="37963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85800"/>
            <a:ext cx="4343400" cy="3796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4737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У Вероники папа- боцман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419600" y="4482121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У  Полины- преподаватель цикла специальных дисциплин и физической подготовки в Суворовском училище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50879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538" y="914400"/>
            <a:ext cx="7408862" cy="5211763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6000" dirty="0">
                <a:latin typeface="Monotype Corsiva" pitchFamily="66" charset="0"/>
              </a:rPr>
              <a:t>Все профессии важны,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6000" dirty="0">
                <a:latin typeface="Monotype Corsiva" pitchFamily="66" charset="0"/>
              </a:rPr>
              <a:t>все профессии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6000" dirty="0">
                <a:latin typeface="Monotype Corsiva" pitchFamily="66" charset="0"/>
              </a:rPr>
              <a:t>н</a:t>
            </a:r>
            <a:r>
              <a:rPr lang="ru-RU" sz="6000" dirty="0" smtClean="0">
                <a:latin typeface="Monotype Corsiva" pitchFamily="66" charset="0"/>
              </a:rPr>
              <a:t>ужны.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ru-RU" sz="6000" dirty="0">
              <a:latin typeface="Monotype Corsiva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000" dirty="0" smtClean="0">
                <a:latin typeface="Monotype Corsiva" pitchFamily="66" charset="0"/>
              </a:rPr>
              <a:t>Спасибо </a:t>
            </a:r>
            <a:r>
              <a:rPr lang="ru-RU" sz="6000" dirty="0" smtClean="0">
                <a:latin typeface="Monotype Corsiva" pitchFamily="66" charset="0"/>
              </a:rPr>
              <a:t>за внимание!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871538" y="1772816"/>
            <a:ext cx="7408862" cy="43533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 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Игровые наборы парикмахера, доктора, продавца, дети разыгрывают сюжеты, связанные с этими профессиями, в сюжетно- ролевых играх.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- Художественная литература.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- Дидактические, настольные игры.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Предметно-развивающая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32023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28801"/>
            <a:ext cx="3744416" cy="43204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ru-RU" sz="2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sz="2600" dirty="0" smtClean="0"/>
              <a:t> </a:t>
            </a:r>
            <a:r>
              <a:rPr lang="ru-RU" sz="2600" b="1" dirty="0" smtClean="0">
                <a:solidFill>
                  <a:schemeClr val="tx1"/>
                </a:solidFill>
                <a:latin typeface="Monotype Corsiva" pitchFamily="66" charset="0"/>
              </a:rPr>
              <a:t>В ф</a:t>
            </a:r>
            <a:r>
              <a:rPr lang="ru-RU" sz="2600" b="1" dirty="0" smtClean="0">
                <a:solidFill>
                  <a:schemeClr val="tx1"/>
                </a:solidFill>
                <a:latin typeface="Monotype Corsiva" pitchFamily="66" charset="0"/>
              </a:rPr>
              <a:t>ормировании </a:t>
            </a:r>
            <a:r>
              <a:rPr lang="ru-RU" sz="2600" b="1" dirty="0" smtClean="0">
                <a:solidFill>
                  <a:schemeClr val="tx1"/>
                </a:solidFill>
                <a:latin typeface="Monotype Corsiva" pitchFamily="66" charset="0"/>
              </a:rPr>
              <a:t>трудовой направленности детей важную роль играет чтение художественных произведений. Своей эмоциональностью, образностью, детская книжка заражает детей энтузиазмом труда: пробуждает интерес, уважение к труду, желание подражать героям литературных произведений, подобно им, хорошо трудиться. </a:t>
            </a:r>
          </a:p>
          <a:p>
            <a:pPr>
              <a:lnSpc>
                <a:spcPct val="90000"/>
              </a:lnSpc>
            </a:pPr>
            <a:endParaRPr lang="ru-RU" sz="2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Чтение художественной литературы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5" y="1412776"/>
            <a:ext cx="3604322" cy="42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28801"/>
            <a:ext cx="3744416" cy="43204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sz="2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sz="2600" dirty="0" smtClean="0"/>
              <a:t> </a:t>
            </a:r>
            <a:endParaRPr lang="ru-RU" sz="2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077200" cy="4648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3400" y="26161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Monotype Corsiva" pitchFamily="66" charset="0"/>
              </a:rPr>
              <a:t>Дидактические, настольные игры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126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28801"/>
            <a:ext cx="3744416" cy="43204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sz="2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sz="2600" dirty="0" smtClean="0"/>
              <a:t> </a:t>
            </a:r>
            <a:endParaRPr lang="ru-RU" sz="2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19187"/>
            <a:ext cx="8077200" cy="4543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3400" y="26161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Monotype Corsiva" pitchFamily="66" charset="0"/>
              </a:rPr>
              <a:t>Дидактические, настольные игры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383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871538" y="404664"/>
            <a:ext cx="7408862" cy="5721499"/>
          </a:xfrm>
        </p:spPr>
        <p:txBody>
          <a:bodyPr/>
          <a:lstStyle/>
          <a:p>
            <a:pPr marL="0" indent="0" algn="ctr">
              <a:buFont typeface="Symbol" pitchFamily="18" charset="2"/>
              <a:buNone/>
            </a:pPr>
            <a:endParaRPr lang="ru-RU" dirty="0" smtClean="0"/>
          </a:p>
          <a:p>
            <a:pPr marL="0" indent="0" algn="ctr">
              <a:buFont typeface="Symbol" pitchFamily="18" charset="2"/>
              <a:buNone/>
            </a:pPr>
            <a:r>
              <a:rPr lang="ru-RU" sz="2800" b="1" dirty="0" smtClean="0">
                <a:latin typeface="Monotype Corsiva" pitchFamily="66" charset="0"/>
              </a:rPr>
              <a:t>Игра – это ведущий вид деятельности ребенка дошкольного возраста. Большое количество своего времени дети проводят за игрой. Следовательно, игра является ключевым средством формирования у детей дошкольного возраста представлений о профессиях взрослых.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569" y="188641"/>
            <a:ext cx="7304831" cy="547260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Основным видом игры, где непосредственно осуществляется ознакомление детей с профессиями взрослых, является сюжетно-ролевая игра. Основная черта сюжетно-ролевой игры – это самостоятельность детей. Они сами выбирают тему игры, определяют линии сюжета, берут на себя роли, решают, где развернуть игру и т.д. При этом дети свободны в выборе средств для создания своего образа. 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188" y="3414713"/>
            <a:ext cx="476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188" y="3414713"/>
            <a:ext cx="476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188" y="3414713"/>
            <a:ext cx="476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188" y="3414713"/>
            <a:ext cx="476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188" y="3414713"/>
            <a:ext cx="476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11489"/>
            <a:ext cx="4053701" cy="33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0600" y="1346200"/>
            <a:ext cx="6502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9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602</TotalTime>
  <Words>269</Words>
  <Application>Microsoft Office PowerPoint</Application>
  <PresentationFormat>Экран (4:3)</PresentationFormat>
  <Paragraphs>51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Презентация PowerPoint</vt:lpstr>
      <vt:lpstr>Презентация PowerPoint</vt:lpstr>
      <vt:lpstr>Предметно-развивающая среда</vt:lpstr>
      <vt:lpstr> Чтение художественной литературы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Romeo1994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«Волшебница-вода» средгнй группы</dc:title>
  <dc:creator>user</dc:creator>
  <cp:lastModifiedBy>Home</cp:lastModifiedBy>
  <cp:revision>99</cp:revision>
  <dcterms:created xsi:type="dcterms:W3CDTF">2018-05-26T07:19:22Z</dcterms:created>
  <dcterms:modified xsi:type="dcterms:W3CDTF">2023-01-25T05:46:45Z</dcterms:modified>
</cp:coreProperties>
</file>