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7" r:id="rId2"/>
    <p:sldId id="258" r:id="rId3"/>
    <p:sldId id="301" r:id="rId4"/>
    <p:sldId id="259" r:id="rId5"/>
    <p:sldId id="260" r:id="rId6"/>
    <p:sldId id="303" r:id="rId7"/>
    <p:sldId id="261" r:id="rId8"/>
    <p:sldId id="262" r:id="rId9"/>
    <p:sldId id="302" r:id="rId10"/>
    <p:sldId id="26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2" r:id="rId19"/>
    <p:sldId id="311" r:id="rId20"/>
  </p:sldIdLst>
  <p:sldSz cx="12192000" cy="6858000"/>
  <p:notesSz cx="6858000" cy="9144000"/>
  <p:embeddedFontLs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Book Antiqua" pitchFamily="18" charset="0"/>
      <p:regular r:id="rId27"/>
      <p:bold r:id="rId28"/>
      <p:italic r:id="rId29"/>
      <p:boldItalic r:id="rId30"/>
    </p:embeddedFont>
    <p:embeddedFont>
      <p:font typeface="Bahnschrift SemiCondensed" charset="0"/>
      <p:regular r:id="rId31"/>
      <p:bold r:id="rId3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-90" y="-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28C3C1CB-7866-4754-8E8B-E5E43CF4356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D204A74F-9E17-4469-8DF0-1CAE29C7AAD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54934-6736-4E06-99EB-49FED268596C}" type="datetimeFigureOut">
              <a:rPr lang="ru-RU" smtClean="0"/>
              <a:pPr/>
              <a:t>07.01.2024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40C20296-4F28-4EB1-8A63-8D40C4707C0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C3A9FD9E-8C68-4CA1-86CF-74269F77BE5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FAC43A-DF3C-45A5-8D50-76867FF2A2D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22037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A034C-6DA2-4DFF-8828-28692F570EE2}" type="datetimeFigureOut">
              <a:rPr lang="ru-RU" smtClean="0"/>
              <a:pPr/>
              <a:t>07.01.2024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BAC523-75C2-400A-98B9-383DA83CEC5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77888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Макет_01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: один скругленный угол 35">
            <a:extLst>
              <a:ext uri="{FF2B5EF4-FFF2-40B4-BE49-F238E27FC236}">
                <a16:creationId xmlns="" xmlns:a16="http://schemas.microsoft.com/office/drawing/2014/main" id="{C8381C48-6B58-410C-B2E5-8AF7EB49E7BE}"/>
              </a:ext>
            </a:extLst>
          </p:cNvPr>
          <p:cNvSpPr/>
          <p:nvPr userDrawn="1"/>
        </p:nvSpPr>
        <p:spPr>
          <a:xfrm>
            <a:off x="2073349" y="958480"/>
            <a:ext cx="8048846" cy="4476465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76200">
            <a:solidFill>
              <a:schemeClr val="bg1">
                <a:lumMod val="50000"/>
                <a:alpha val="5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="" xmlns:a16="http://schemas.microsoft.com/office/drawing/2014/main" id="{F6CF8346-84F3-41A1-B001-E05E39D795F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167640 w 12192000"/>
              <a:gd name="connsiteY0" fmla="*/ 174534 h 6858000"/>
              <a:gd name="connsiteX1" fmla="*/ 167640 w 12192000"/>
              <a:gd name="connsiteY1" fmla="*/ 6683466 h 6858000"/>
              <a:gd name="connsiteX2" fmla="*/ 12024358 w 12192000"/>
              <a:gd name="connsiteY2" fmla="*/ 6683466 h 6858000"/>
              <a:gd name="connsiteX3" fmla="*/ 12024358 w 12192000"/>
              <a:gd name="connsiteY3" fmla="*/ 1745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67640" y="174534"/>
                </a:moveTo>
                <a:lnTo>
                  <a:pt x="167640" y="6683466"/>
                </a:lnTo>
                <a:lnTo>
                  <a:pt x="12024358" y="6683466"/>
                </a:lnTo>
                <a:lnTo>
                  <a:pt x="12024358" y="1745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C5A65B3-4BB7-4A89-99D9-56B841967EF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57697" y="1133475"/>
            <a:ext cx="7676606" cy="2387600"/>
          </a:xfrm>
          <a:prstGeom prst="rect">
            <a:avLst/>
          </a:prstGeom>
        </p:spPr>
        <p:txBody>
          <a:bodyPr anchor="b"/>
          <a:lstStyle>
            <a:lvl1pPr algn="ctr">
              <a:defRPr sz="6600" b="0" i="0" u="none" baseline="0">
                <a:latin typeface="Book Antiqua" panose="02040602050305030304" pitchFamily="18" charset="0"/>
              </a:defRPr>
            </a:lvl1pPr>
          </a:lstStyle>
          <a:p>
            <a:r>
              <a:rPr lang="en-US" dirty="0"/>
              <a:t>fonik.ru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730B8BD5-4E83-47BA-B3E8-0D5EAA01B1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57697" y="3533775"/>
            <a:ext cx="7676606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i="1" u="none" baseline="0">
                <a:latin typeface="Book Antiqua" panose="0204060205030503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Подзаголовок</a:t>
            </a: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="" xmlns:a16="http://schemas.microsoft.com/office/drawing/2014/main" id="{9B13188F-9E03-4B90-8BB4-191D8CC47719}"/>
              </a:ext>
            </a:extLst>
          </p:cNvPr>
          <p:cNvCxnSpPr>
            <a:cxnSpLocks/>
          </p:cNvCxnSpPr>
          <p:nvPr userDrawn="1"/>
        </p:nvCxnSpPr>
        <p:spPr>
          <a:xfrm>
            <a:off x="2257697" y="3535823"/>
            <a:ext cx="7676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CE359523-CDAA-4C5B-9FD0-3D96BE797AC8}"/>
              </a:ext>
            </a:extLst>
          </p:cNvPr>
          <p:cNvSpPr/>
          <p:nvPr userDrawn="1"/>
        </p:nvSpPr>
        <p:spPr>
          <a:xfrm>
            <a:off x="2117511" y="5131947"/>
            <a:ext cx="7966800" cy="272956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="" xmlns:a16="http://schemas.microsoft.com/office/drawing/2014/main" id="{1262D584-9E25-4042-AB94-214BDCEDA4FF}"/>
              </a:ext>
            </a:extLst>
          </p:cNvPr>
          <p:cNvSpPr/>
          <p:nvPr userDrawn="1"/>
        </p:nvSpPr>
        <p:spPr>
          <a:xfrm>
            <a:off x="2115050" y="995498"/>
            <a:ext cx="7895642" cy="272956"/>
          </a:xfrm>
          <a:custGeom>
            <a:avLst/>
            <a:gdLst>
              <a:gd name="connsiteX0" fmla="*/ 1566282 w 7864498"/>
              <a:gd name="connsiteY0" fmla="*/ 0 h 275694"/>
              <a:gd name="connsiteX1" fmla="*/ 7413880 w 7864498"/>
              <a:gd name="connsiteY1" fmla="*/ 0 h 275694"/>
              <a:gd name="connsiteX2" fmla="*/ 7829148 w 7864498"/>
              <a:gd name="connsiteY2" fmla="*/ 218525 h 275694"/>
              <a:gd name="connsiteX3" fmla="*/ 7864498 w 7864498"/>
              <a:gd name="connsiteY3" fmla="*/ 272955 h 275694"/>
              <a:gd name="connsiteX4" fmla="*/ 6351908 w 7864498"/>
              <a:gd name="connsiteY4" fmla="*/ 272955 h 275694"/>
              <a:gd name="connsiteX5" fmla="*/ 6351908 w 7864498"/>
              <a:gd name="connsiteY5" fmla="*/ 272956 h 275694"/>
              <a:gd name="connsiteX6" fmla="*/ 2573710 w 7864498"/>
              <a:gd name="connsiteY6" fmla="*/ 272956 h 275694"/>
              <a:gd name="connsiteX7" fmla="*/ 2573710 w 7864498"/>
              <a:gd name="connsiteY7" fmla="*/ 275694 h 275694"/>
              <a:gd name="connsiteX8" fmla="*/ 0 w 7864498"/>
              <a:gd name="connsiteY8" fmla="*/ 275694 h 275694"/>
              <a:gd name="connsiteX9" fmla="*/ 0 w 7864498"/>
              <a:gd name="connsiteY9" fmla="*/ 2738 h 275694"/>
              <a:gd name="connsiteX10" fmla="*/ 461644 w 7864498"/>
              <a:gd name="connsiteY10" fmla="*/ 2738 h 275694"/>
              <a:gd name="connsiteX11" fmla="*/ 504309 w 7864498"/>
              <a:gd name="connsiteY11" fmla="*/ 1 h 275694"/>
              <a:gd name="connsiteX12" fmla="*/ 1566282 w 7864498"/>
              <a:gd name="connsiteY12" fmla="*/ 1 h 275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864498" h="275694">
                <a:moveTo>
                  <a:pt x="1566282" y="0"/>
                </a:moveTo>
                <a:lnTo>
                  <a:pt x="7413880" y="0"/>
                </a:lnTo>
                <a:cubicBezTo>
                  <a:pt x="7576054" y="0"/>
                  <a:pt x="7722873" y="83509"/>
                  <a:pt x="7829148" y="218525"/>
                </a:cubicBezTo>
                <a:lnTo>
                  <a:pt x="7864498" y="272955"/>
                </a:lnTo>
                <a:lnTo>
                  <a:pt x="6351908" y="272955"/>
                </a:lnTo>
                <a:lnTo>
                  <a:pt x="6351908" y="272956"/>
                </a:lnTo>
                <a:lnTo>
                  <a:pt x="2573710" y="272956"/>
                </a:lnTo>
                <a:lnTo>
                  <a:pt x="2573710" y="275694"/>
                </a:lnTo>
                <a:lnTo>
                  <a:pt x="0" y="275694"/>
                </a:lnTo>
                <a:lnTo>
                  <a:pt x="0" y="2738"/>
                </a:lnTo>
                <a:lnTo>
                  <a:pt x="461644" y="2738"/>
                </a:lnTo>
                <a:lnTo>
                  <a:pt x="504309" y="1"/>
                </a:lnTo>
                <a:lnTo>
                  <a:pt x="1566282" y="1"/>
                </a:lnTo>
                <a:close/>
              </a:path>
            </a:pathLst>
          </a:custGeom>
          <a:solidFill>
            <a:schemeClr val="tx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1" name="Номер слайда 5">
            <a:extLst>
              <a:ext uri="{FF2B5EF4-FFF2-40B4-BE49-F238E27FC236}">
                <a16:creationId xmlns="" xmlns:a16="http://schemas.microsoft.com/office/drawing/2014/main" id="{24713BDA-0168-456C-8DCE-23A7B9A213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0684" y="81888"/>
            <a:ext cx="624839" cy="4410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1" cap="none" spc="50">
                <a:ln w="0"/>
                <a:solidFill>
                  <a:sysClr val="windowText" lastClr="000000"/>
                </a:solidFill>
                <a:effectLst>
                  <a:glow rad="228600">
                    <a:schemeClr val="tx1">
                      <a:lumMod val="50000"/>
                      <a:lumOff val="50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ook Antiqua" panose="02040602050305030304" pitchFamily="18" charset="0"/>
              </a:defRPr>
            </a:lvl1pPr>
          </a:lstStyle>
          <a:p>
            <a:fld id="{7EFD0380-62B5-4A0A-8362-E63D5FBFE39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3053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10" grpId="0" animBg="1"/>
      <p:bldP spid="10" grpId="1" animBg="1"/>
      <p:bldP spid="2" grpId="0"/>
      <p:bldP spid="2" grpId="1"/>
      <p:bldP spid="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1" build="p">
        <p:tmplLst>
          <p:tmpl lvl="1">
            <p:tnLst>
              <p:par>
                <p:cTn presetID="13" presetClass="exit" presetSubtype="32" fill="hold" nodeType="withEffect">
                  <p:stCondLst>
                    <p:cond delay="0"/>
                  </p:stCondLst>
                  <p:childTnLst>
                    <p:animEffect transition="out" filter="plus(ou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4" grpId="0" animBg="1"/>
      <p:bldP spid="4" grpId="1" animBg="1"/>
      <p:bldP spid="14" grpId="0" animBg="1"/>
      <p:bldP spid="14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0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4840C427-43B0-4361-B418-EC0F19ED15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33769"/>
            <a:ext cx="11839113" cy="1008546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6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Текст 16">
            <a:extLst>
              <a:ext uri="{FF2B5EF4-FFF2-40B4-BE49-F238E27FC236}">
                <a16:creationId xmlns="" xmlns:a16="http://schemas.microsoft.com/office/drawing/2014/main" id="{13657BFB-F74A-457F-9762-95A1C98240A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6686" y="1316659"/>
            <a:ext cx="5729145" cy="5352613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7" name="Текст 16">
            <a:extLst>
              <a:ext uri="{FF2B5EF4-FFF2-40B4-BE49-F238E27FC236}">
                <a16:creationId xmlns="" xmlns:a16="http://schemas.microsoft.com/office/drawing/2014/main" id="{4E415699-3E2B-4955-AEDA-F5AE8B58315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6654" y="1316658"/>
            <a:ext cx="5729145" cy="990147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8" name="Объект 3">
            <a:extLst>
              <a:ext uri="{FF2B5EF4-FFF2-40B4-BE49-F238E27FC236}">
                <a16:creationId xmlns="" xmlns:a16="http://schemas.microsoft.com/office/drawing/2014/main" id="{F8552F65-2442-4D7F-8676-901945966720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276654" y="2367616"/>
            <a:ext cx="5729145" cy="4302022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15964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1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D12B99B6-F197-4A9A-9EBA-4CA1334693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33769"/>
            <a:ext cx="11839113" cy="1008546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6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Текст 16">
            <a:extLst>
              <a:ext uri="{FF2B5EF4-FFF2-40B4-BE49-F238E27FC236}">
                <a16:creationId xmlns="" xmlns:a16="http://schemas.microsoft.com/office/drawing/2014/main" id="{13657BFB-F74A-457F-9762-95A1C98240A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6686" y="1316659"/>
            <a:ext cx="5729145" cy="5352613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10" name="Объект 3">
            <a:extLst>
              <a:ext uri="{FF2B5EF4-FFF2-40B4-BE49-F238E27FC236}">
                <a16:creationId xmlns="" xmlns:a16="http://schemas.microsoft.com/office/drawing/2014/main" id="{169842CC-5E24-4D21-917A-9B530CF87124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276654" y="1316658"/>
            <a:ext cx="5729145" cy="4302022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1" name="Текст 16">
            <a:extLst>
              <a:ext uri="{FF2B5EF4-FFF2-40B4-BE49-F238E27FC236}">
                <a16:creationId xmlns="" xmlns:a16="http://schemas.microsoft.com/office/drawing/2014/main" id="{ED104E8E-86E5-4AB0-94CB-0A41132E67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6653" y="5679491"/>
            <a:ext cx="5729145" cy="990147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</p:spTree>
    <p:extLst>
      <p:ext uri="{BB962C8B-B14F-4D97-AF65-F5344CB8AC3E}">
        <p14:creationId xmlns="" xmlns:p14="http://schemas.microsoft.com/office/powerpoint/2010/main" val="1958085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2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1BF853CB-9A3A-48E7-8210-50E1B25B28C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33769"/>
            <a:ext cx="11839113" cy="1008546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6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14" name="Текст 16">
            <a:extLst>
              <a:ext uri="{FF2B5EF4-FFF2-40B4-BE49-F238E27FC236}">
                <a16:creationId xmlns="" xmlns:a16="http://schemas.microsoft.com/office/drawing/2014/main" id="{F8347308-3B3C-4A24-BF23-060B09AE41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6654" y="1316658"/>
            <a:ext cx="5729145" cy="5352613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Объект 3">
            <a:extLst>
              <a:ext uri="{FF2B5EF4-FFF2-40B4-BE49-F238E27FC236}">
                <a16:creationId xmlns="" xmlns:a16="http://schemas.microsoft.com/office/drawing/2014/main" id="{FE316087-5D8C-43D5-A74B-3EFF5A415FB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66686" y="1316658"/>
            <a:ext cx="5729145" cy="5352981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56698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3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52FDFF4C-0FC6-46B1-9096-3E0D05F055A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33769"/>
            <a:ext cx="11839113" cy="1008546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6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14" name="Текст 16">
            <a:extLst>
              <a:ext uri="{FF2B5EF4-FFF2-40B4-BE49-F238E27FC236}">
                <a16:creationId xmlns="" xmlns:a16="http://schemas.microsoft.com/office/drawing/2014/main" id="{F8347308-3B3C-4A24-BF23-060B09AE41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6654" y="1316658"/>
            <a:ext cx="5729145" cy="5352613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Текст 16">
            <a:extLst>
              <a:ext uri="{FF2B5EF4-FFF2-40B4-BE49-F238E27FC236}">
                <a16:creationId xmlns="" xmlns:a16="http://schemas.microsoft.com/office/drawing/2014/main" id="{9C0C6447-6A78-4716-8C44-015AB6A9A2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6685" y="1316658"/>
            <a:ext cx="5729145" cy="990146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9" name="Объект 3">
            <a:extLst>
              <a:ext uri="{FF2B5EF4-FFF2-40B4-BE49-F238E27FC236}">
                <a16:creationId xmlns="" xmlns:a16="http://schemas.microsoft.com/office/drawing/2014/main" id="{95BE6BB9-A286-40E7-BC09-D041B53C94B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66684" y="2367616"/>
            <a:ext cx="5729145" cy="4302022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91976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4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B259AA83-2B88-42D9-B1FD-80E88E5657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33769"/>
            <a:ext cx="11839113" cy="1008546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6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14" name="Текст 16">
            <a:extLst>
              <a:ext uri="{FF2B5EF4-FFF2-40B4-BE49-F238E27FC236}">
                <a16:creationId xmlns="" xmlns:a16="http://schemas.microsoft.com/office/drawing/2014/main" id="{F8347308-3B3C-4A24-BF23-060B09AE41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6654" y="1316658"/>
            <a:ext cx="5729145" cy="5352613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Объект 3">
            <a:extLst>
              <a:ext uri="{FF2B5EF4-FFF2-40B4-BE49-F238E27FC236}">
                <a16:creationId xmlns="" xmlns:a16="http://schemas.microsoft.com/office/drawing/2014/main" id="{8F5044A8-2B0E-41E1-BCC9-29906A9E701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66686" y="1316658"/>
            <a:ext cx="5729145" cy="4302022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1" name="Текст 16">
            <a:extLst>
              <a:ext uri="{FF2B5EF4-FFF2-40B4-BE49-F238E27FC236}">
                <a16:creationId xmlns="" xmlns:a16="http://schemas.microsoft.com/office/drawing/2014/main" id="{5F5C2E90-1AAF-4762-B6CB-A803D6254EA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6685" y="5679492"/>
            <a:ext cx="5729145" cy="990146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</p:spTree>
    <p:extLst>
      <p:ext uri="{BB962C8B-B14F-4D97-AF65-F5344CB8AC3E}">
        <p14:creationId xmlns="" xmlns:p14="http://schemas.microsoft.com/office/powerpoint/2010/main" val="1810523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5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36A49BDC-5BAA-4A76-8A46-C9378668301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33769"/>
            <a:ext cx="11839113" cy="1008546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6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20" name="Текст 16">
            <a:extLst>
              <a:ext uri="{FF2B5EF4-FFF2-40B4-BE49-F238E27FC236}">
                <a16:creationId xmlns="" xmlns:a16="http://schemas.microsoft.com/office/drawing/2014/main" id="{FF12F504-9955-441E-9BE1-F95ED7D354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30645" y="1316657"/>
            <a:ext cx="3730708" cy="5352613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19" name="Текст 16">
            <a:extLst>
              <a:ext uri="{FF2B5EF4-FFF2-40B4-BE49-F238E27FC236}">
                <a16:creationId xmlns="" xmlns:a16="http://schemas.microsoft.com/office/drawing/2014/main" id="{7456112A-47F2-474C-93BB-661A5482C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75091" y="1316658"/>
            <a:ext cx="3730708" cy="5352613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16" name="Текст 16">
            <a:extLst>
              <a:ext uri="{FF2B5EF4-FFF2-40B4-BE49-F238E27FC236}">
                <a16:creationId xmlns="" xmlns:a16="http://schemas.microsoft.com/office/drawing/2014/main" id="{04011941-2380-4C1E-ACF0-DC8367B103F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6686" y="1316659"/>
            <a:ext cx="3750219" cy="5352613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61661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6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C72EB271-7CFB-4003-8010-D506E26D5E5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33769"/>
            <a:ext cx="11839113" cy="1008546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6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12" name="Объект 3">
            <a:extLst>
              <a:ext uri="{FF2B5EF4-FFF2-40B4-BE49-F238E27FC236}">
                <a16:creationId xmlns="" xmlns:a16="http://schemas.microsoft.com/office/drawing/2014/main" id="{CBA73729-24B1-46DE-9FBE-E5B7681DE8D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255575" y="1316658"/>
            <a:ext cx="3750224" cy="3285224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9" name="Объект 3">
            <a:extLst>
              <a:ext uri="{FF2B5EF4-FFF2-40B4-BE49-F238E27FC236}">
                <a16:creationId xmlns="" xmlns:a16="http://schemas.microsoft.com/office/drawing/2014/main" id="{8DCB80D3-9302-4FC3-8CEE-9431486DB3E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66687" y="1316658"/>
            <a:ext cx="3750220" cy="3285224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Объект 3">
            <a:extLst>
              <a:ext uri="{FF2B5EF4-FFF2-40B4-BE49-F238E27FC236}">
                <a16:creationId xmlns="" xmlns:a16="http://schemas.microsoft.com/office/drawing/2014/main" id="{864C1380-4C07-447E-B3DC-AC6146E3889F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211131" y="1316658"/>
            <a:ext cx="3750220" cy="3285224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826717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7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DADED7DE-9430-414A-85BD-DA5192BBF5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33769"/>
            <a:ext cx="11839113" cy="1008546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6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27" name="Текст 16">
            <a:extLst>
              <a:ext uri="{FF2B5EF4-FFF2-40B4-BE49-F238E27FC236}">
                <a16:creationId xmlns="" xmlns:a16="http://schemas.microsoft.com/office/drawing/2014/main" id="{1741CF79-CE33-4093-854F-F059D9CCBC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55576" y="4659801"/>
            <a:ext cx="3750224" cy="990147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26" name="Текст 16">
            <a:extLst>
              <a:ext uri="{FF2B5EF4-FFF2-40B4-BE49-F238E27FC236}">
                <a16:creationId xmlns="" xmlns:a16="http://schemas.microsoft.com/office/drawing/2014/main" id="{B4156A2D-DB44-4CA4-A670-DD39138FDC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6666" y="4655714"/>
            <a:ext cx="3750221" cy="990146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Объект 3">
            <a:extLst>
              <a:ext uri="{FF2B5EF4-FFF2-40B4-BE49-F238E27FC236}">
                <a16:creationId xmlns="" xmlns:a16="http://schemas.microsoft.com/office/drawing/2014/main" id="{3B3E09BA-0F61-4D1D-A5DE-8D154CC01F3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255575" y="1316658"/>
            <a:ext cx="3750224" cy="3285224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24" name="Объект 3">
            <a:extLst>
              <a:ext uri="{FF2B5EF4-FFF2-40B4-BE49-F238E27FC236}">
                <a16:creationId xmlns="" xmlns:a16="http://schemas.microsoft.com/office/drawing/2014/main" id="{42F048F1-628A-443C-AC04-42F1326C77C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66687" y="1316658"/>
            <a:ext cx="3750220" cy="3285224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25" name="Объект 3">
            <a:extLst>
              <a:ext uri="{FF2B5EF4-FFF2-40B4-BE49-F238E27FC236}">
                <a16:creationId xmlns="" xmlns:a16="http://schemas.microsoft.com/office/drawing/2014/main" id="{776FA5C4-AFEF-43F7-A720-B65AA9892CE7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211131" y="1316658"/>
            <a:ext cx="3750220" cy="3285224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28" name="Текст 16">
            <a:extLst>
              <a:ext uri="{FF2B5EF4-FFF2-40B4-BE49-F238E27FC236}">
                <a16:creationId xmlns="" xmlns:a16="http://schemas.microsoft.com/office/drawing/2014/main" id="{F8413A43-9830-48B7-9454-6BAA6AAC235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11119" y="4655713"/>
            <a:ext cx="3750224" cy="990147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</p:spTree>
    <p:extLst>
      <p:ext uri="{BB962C8B-B14F-4D97-AF65-F5344CB8AC3E}">
        <p14:creationId xmlns="" xmlns:p14="http://schemas.microsoft.com/office/powerpoint/2010/main" val="35647056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8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D0D5CF75-F27F-4265-9669-5DB93ED7D6C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33769"/>
            <a:ext cx="11839113" cy="1008546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6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11" name="Объект 3">
            <a:extLst>
              <a:ext uri="{FF2B5EF4-FFF2-40B4-BE49-F238E27FC236}">
                <a16:creationId xmlns="" xmlns:a16="http://schemas.microsoft.com/office/drawing/2014/main" id="{35C0D32E-87F7-46D1-94A8-566E8F2188F8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211103" y="2360636"/>
            <a:ext cx="3750224" cy="3285224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27" name="Текст 16">
            <a:extLst>
              <a:ext uri="{FF2B5EF4-FFF2-40B4-BE49-F238E27FC236}">
                <a16:creationId xmlns="" xmlns:a16="http://schemas.microsoft.com/office/drawing/2014/main" id="{1741CF79-CE33-4093-854F-F059D9CCBC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55575" y="1316658"/>
            <a:ext cx="3750224" cy="990147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26" name="Текст 16">
            <a:extLst>
              <a:ext uri="{FF2B5EF4-FFF2-40B4-BE49-F238E27FC236}">
                <a16:creationId xmlns="" xmlns:a16="http://schemas.microsoft.com/office/drawing/2014/main" id="{B4156A2D-DB44-4CA4-A670-DD39138FDC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6685" y="1316658"/>
            <a:ext cx="3750221" cy="990146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Объект 3">
            <a:extLst>
              <a:ext uri="{FF2B5EF4-FFF2-40B4-BE49-F238E27FC236}">
                <a16:creationId xmlns="" xmlns:a16="http://schemas.microsoft.com/office/drawing/2014/main" id="{3B3E09BA-0F61-4D1D-A5DE-8D154CC01F3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255568" y="2360636"/>
            <a:ext cx="3750224" cy="3285224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24" name="Объект 3">
            <a:extLst>
              <a:ext uri="{FF2B5EF4-FFF2-40B4-BE49-F238E27FC236}">
                <a16:creationId xmlns="" xmlns:a16="http://schemas.microsoft.com/office/drawing/2014/main" id="{42F048F1-628A-443C-AC04-42F1326C77C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66666" y="2360636"/>
            <a:ext cx="3750220" cy="3285224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0" name="Текст 16">
            <a:extLst>
              <a:ext uri="{FF2B5EF4-FFF2-40B4-BE49-F238E27FC236}">
                <a16:creationId xmlns="" xmlns:a16="http://schemas.microsoft.com/office/drawing/2014/main" id="{20DDAF4B-BB30-49FD-A09A-10BBBC799F4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11110" y="1316658"/>
            <a:ext cx="3750224" cy="990147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</p:spTree>
    <p:extLst>
      <p:ext uri="{BB962C8B-B14F-4D97-AF65-F5344CB8AC3E}">
        <p14:creationId xmlns="" xmlns:p14="http://schemas.microsoft.com/office/powerpoint/2010/main" val="25806864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9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4084A4BD-04C5-4596-9071-26CDD73C1B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33769"/>
            <a:ext cx="11839113" cy="1008546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6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27" name="Текст 16">
            <a:extLst>
              <a:ext uri="{FF2B5EF4-FFF2-40B4-BE49-F238E27FC236}">
                <a16:creationId xmlns="" xmlns:a16="http://schemas.microsoft.com/office/drawing/2014/main" id="{1741CF79-CE33-4093-854F-F059D9CCBC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55576" y="4659801"/>
            <a:ext cx="3750224" cy="990147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Объект 3">
            <a:extLst>
              <a:ext uri="{FF2B5EF4-FFF2-40B4-BE49-F238E27FC236}">
                <a16:creationId xmlns="" xmlns:a16="http://schemas.microsoft.com/office/drawing/2014/main" id="{3B3E09BA-0F61-4D1D-A5DE-8D154CC01F3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255575" y="1316658"/>
            <a:ext cx="3750224" cy="3285224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25" name="Объект 3">
            <a:extLst>
              <a:ext uri="{FF2B5EF4-FFF2-40B4-BE49-F238E27FC236}">
                <a16:creationId xmlns="" xmlns:a16="http://schemas.microsoft.com/office/drawing/2014/main" id="{776FA5C4-AFEF-43F7-A720-B65AA9892CE7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211131" y="1316658"/>
            <a:ext cx="3750220" cy="3285224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28" name="Текст 16">
            <a:extLst>
              <a:ext uri="{FF2B5EF4-FFF2-40B4-BE49-F238E27FC236}">
                <a16:creationId xmlns="" xmlns:a16="http://schemas.microsoft.com/office/drawing/2014/main" id="{F8413A43-9830-48B7-9454-6BAA6AAC235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11119" y="4655713"/>
            <a:ext cx="3750224" cy="990147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10" name="Текст 16">
            <a:extLst>
              <a:ext uri="{FF2B5EF4-FFF2-40B4-BE49-F238E27FC236}">
                <a16:creationId xmlns="" xmlns:a16="http://schemas.microsoft.com/office/drawing/2014/main" id="{DD006553-9ADA-474F-A201-C0AF80757ED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6686" y="1316659"/>
            <a:ext cx="3750219" cy="5352613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</p:spTree>
    <p:extLst>
      <p:ext uri="{BB962C8B-B14F-4D97-AF65-F5344CB8AC3E}">
        <p14:creationId xmlns="" xmlns:p14="http://schemas.microsoft.com/office/powerpoint/2010/main" val="39191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02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C5A65B3-4BB7-4A89-99D9-56B841967EF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33769"/>
            <a:ext cx="11839113" cy="1008546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6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Текст 16">
            <a:extLst>
              <a:ext uri="{FF2B5EF4-FFF2-40B4-BE49-F238E27FC236}">
                <a16:creationId xmlns="" xmlns:a16="http://schemas.microsoft.com/office/drawing/2014/main" id="{9917964A-3136-4C88-AD04-58972679F9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6686" y="1316659"/>
            <a:ext cx="11839112" cy="5352613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</p:spTree>
    <p:extLst>
      <p:ext uri="{BB962C8B-B14F-4D97-AF65-F5344CB8AC3E}">
        <p14:creationId xmlns="" xmlns:p14="http://schemas.microsoft.com/office/powerpoint/2010/main" val="174244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0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91BCFDA3-088D-40A5-B5A4-6D12CA8936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33769"/>
            <a:ext cx="11839113" cy="1008546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6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27" name="Текст 16">
            <a:extLst>
              <a:ext uri="{FF2B5EF4-FFF2-40B4-BE49-F238E27FC236}">
                <a16:creationId xmlns="" xmlns:a16="http://schemas.microsoft.com/office/drawing/2014/main" id="{1741CF79-CE33-4093-854F-F059D9CCBC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55576" y="4659801"/>
            <a:ext cx="3750224" cy="990147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26" name="Текст 16">
            <a:extLst>
              <a:ext uri="{FF2B5EF4-FFF2-40B4-BE49-F238E27FC236}">
                <a16:creationId xmlns="" xmlns:a16="http://schemas.microsoft.com/office/drawing/2014/main" id="{B4156A2D-DB44-4CA4-A670-DD39138FDC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6666" y="4655714"/>
            <a:ext cx="3750221" cy="990146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Объект 3">
            <a:extLst>
              <a:ext uri="{FF2B5EF4-FFF2-40B4-BE49-F238E27FC236}">
                <a16:creationId xmlns="" xmlns:a16="http://schemas.microsoft.com/office/drawing/2014/main" id="{3B3E09BA-0F61-4D1D-A5DE-8D154CC01F3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255575" y="1316658"/>
            <a:ext cx="3750224" cy="3285224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24" name="Объект 3">
            <a:extLst>
              <a:ext uri="{FF2B5EF4-FFF2-40B4-BE49-F238E27FC236}">
                <a16:creationId xmlns="" xmlns:a16="http://schemas.microsoft.com/office/drawing/2014/main" id="{42F048F1-628A-443C-AC04-42F1326C77C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66687" y="1316658"/>
            <a:ext cx="3750220" cy="3285224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0" name="Текст 16">
            <a:extLst>
              <a:ext uri="{FF2B5EF4-FFF2-40B4-BE49-F238E27FC236}">
                <a16:creationId xmlns="" xmlns:a16="http://schemas.microsoft.com/office/drawing/2014/main" id="{4F540CA6-7A93-491D-9D2A-8DC8B3DF0C7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30645" y="1316657"/>
            <a:ext cx="3730708" cy="5352613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</p:spTree>
    <p:extLst>
      <p:ext uri="{BB962C8B-B14F-4D97-AF65-F5344CB8AC3E}">
        <p14:creationId xmlns="" xmlns:p14="http://schemas.microsoft.com/office/powerpoint/2010/main" val="11639288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1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E8A72FC8-FAC0-4384-9251-93ECB77E34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33769"/>
            <a:ext cx="11839113" cy="1008546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6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26" name="Текст 16">
            <a:extLst>
              <a:ext uri="{FF2B5EF4-FFF2-40B4-BE49-F238E27FC236}">
                <a16:creationId xmlns="" xmlns:a16="http://schemas.microsoft.com/office/drawing/2014/main" id="{B4156A2D-DB44-4CA4-A670-DD39138FDC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6666" y="4655714"/>
            <a:ext cx="3750221" cy="990146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4" name="Объект 3">
            <a:extLst>
              <a:ext uri="{FF2B5EF4-FFF2-40B4-BE49-F238E27FC236}">
                <a16:creationId xmlns="" xmlns:a16="http://schemas.microsoft.com/office/drawing/2014/main" id="{42F048F1-628A-443C-AC04-42F1326C77C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66687" y="1316658"/>
            <a:ext cx="3750220" cy="3285224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25" name="Объект 3">
            <a:extLst>
              <a:ext uri="{FF2B5EF4-FFF2-40B4-BE49-F238E27FC236}">
                <a16:creationId xmlns="" xmlns:a16="http://schemas.microsoft.com/office/drawing/2014/main" id="{776FA5C4-AFEF-43F7-A720-B65AA9892CE7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211131" y="1316658"/>
            <a:ext cx="3750220" cy="3285224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28" name="Текст 16">
            <a:extLst>
              <a:ext uri="{FF2B5EF4-FFF2-40B4-BE49-F238E27FC236}">
                <a16:creationId xmlns="" xmlns:a16="http://schemas.microsoft.com/office/drawing/2014/main" id="{F8413A43-9830-48B7-9454-6BAA6AAC235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11119" y="4655713"/>
            <a:ext cx="3750224" cy="990147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10" name="Текст 16">
            <a:extLst>
              <a:ext uri="{FF2B5EF4-FFF2-40B4-BE49-F238E27FC236}">
                <a16:creationId xmlns="" xmlns:a16="http://schemas.microsoft.com/office/drawing/2014/main" id="{66AB6339-99A2-4593-8DCD-03FB4F7ADCA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75091" y="1316658"/>
            <a:ext cx="3730708" cy="5352613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</p:spTree>
    <p:extLst>
      <p:ext uri="{BB962C8B-B14F-4D97-AF65-F5344CB8AC3E}">
        <p14:creationId xmlns="" xmlns:p14="http://schemas.microsoft.com/office/powerpoint/2010/main" val="41657054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2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AC1D7B40-10D5-4BCC-9461-D282F4D42D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33769"/>
            <a:ext cx="11839113" cy="1008546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6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11" name="Объект 3">
            <a:extLst>
              <a:ext uri="{FF2B5EF4-FFF2-40B4-BE49-F238E27FC236}">
                <a16:creationId xmlns="" xmlns:a16="http://schemas.microsoft.com/office/drawing/2014/main" id="{35C0D32E-87F7-46D1-94A8-566E8F2188F8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211103" y="2360636"/>
            <a:ext cx="3750224" cy="3285224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26" name="Текст 16">
            <a:extLst>
              <a:ext uri="{FF2B5EF4-FFF2-40B4-BE49-F238E27FC236}">
                <a16:creationId xmlns="" xmlns:a16="http://schemas.microsoft.com/office/drawing/2014/main" id="{B4156A2D-DB44-4CA4-A670-DD39138FDC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6685" y="1316658"/>
            <a:ext cx="3750221" cy="990146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4" name="Объект 3">
            <a:extLst>
              <a:ext uri="{FF2B5EF4-FFF2-40B4-BE49-F238E27FC236}">
                <a16:creationId xmlns="" xmlns:a16="http://schemas.microsoft.com/office/drawing/2014/main" id="{42F048F1-628A-443C-AC04-42F1326C77C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66666" y="2360636"/>
            <a:ext cx="3750220" cy="3285224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0" name="Текст 16">
            <a:extLst>
              <a:ext uri="{FF2B5EF4-FFF2-40B4-BE49-F238E27FC236}">
                <a16:creationId xmlns="" xmlns:a16="http://schemas.microsoft.com/office/drawing/2014/main" id="{20DDAF4B-BB30-49FD-A09A-10BBBC799F4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11110" y="1316658"/>
            <a:ext cx="3750224" cy="990147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12" name="Текст 16">
            <a:extLst>
              <a:ext uri="{FF2B5EF4-FFF2-40B4-BE49-F238E27FC236}">
                <a16:creationId xmlns="" xmlns:a16="http://schemas.microsoft.com/office/drawing/2014/main" id="{B82C0E56-D74A-47AC-858D-9D40EE8DF13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75091" y="1316658"/>
            <a:ext cx="3730708" cy="5352613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</p:spTree>
    <p:extLst>
      <p:ext uri="{BB962C8B-B14F-4D97-AF65-F5344CB8AC3E}">
        <p14:creationId xmlns="" xmlns:p14="http://schemas.microsoft.com/office/powerpoint/2010/main" val="627899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3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6C7FC55C-EFA8-43B4-B529-6FFA21B2BC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33769"/>
            <a:ext cx="11839113" cy="1008546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6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27" name="Текст 16">
            <a:extLst>
              <a:ext uri="{FF2B5EF4-FFF2-40B4-BE49-F238E27FC236}">
                <a16:creationId xmlns="" xmlns:a16="http://schemas.microsoft.com/office/drawing/2014/main" id="{1741CF79-CE33-4093-854F-F059D9CCBC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55575" y="1316658"/>
            <a:ext cx="3750224" cy="990147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26" name="Текст 16">
            <a:extLst>
              <a:ext uri="{FF2B5EF4-FFF2-40B4-BE49-F238E27FC236}">
                <a16:creationId xmlns="" xmlns:a16="http://schemas.microsoft.com/office/drawing/2014/main" id="{B4156A2D-DB44-4CA4-A670-DD39138FDC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6685" y="1316658"/>
            <a:ext cx="3750221" cy="990146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Объект 3">
            <a:extLst>
              <a:ext uri="{FF2B5EF4-FFF2-40B4-BE49-F238E27FC236}">
                <a16:creationId xmlns="" xmlns:a16="http://schemas.microsoft.com/office/drawing/2014/main" id="{3B3E09BA-0F61-4D1D-A5DE-8D154CC01F3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255568" y="2360636"/>
            <a:ext cx="3750224" cy="3285224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24" name="Объект 3">
            <a:extLst>
              <a:ext uri="{FF2B5EF4-FFF2-40B4-BE49-F238E27FC236}">
                <a16:creationId xmlns="" xmlns:a16="http://schemas.microsoft.com/office/drawing/2014/main" id="{42F048F1-628A-443C-AC04-42F1326C77C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66666" y="2360636"/>
            <a:ext cx="3750220" cy="3285224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2" name="Текст 16">
            <a:extLst>
              <a:ext uri="{FF2B5EF4-FFF2-40B4-BE49-F238E27FC236}">
                <a16:creationId xmlns="" xmlns:a16="http://schemas.microsoft.com/office/drawing/2014/main" id="{C5FF46F4-1DC0-4B29-B542-AAAD689AAD7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30645" y="1316657"/>
            <a:ext cx="3730708" cy="5352613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</p:spTree>
    <p:extLst>
      <p:ext uri="{BB962C8B-B14F-4D97-AF65-F5344CB8AC3E}">
        <p14:creationId xmlns="" xmlns:p14="http://schemas.microsoft.com/office/powerpoint/2010/main" val="27219521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4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AF210C07-2B56-4BCA-AA18-9202D7FA19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33769"/>
            <a:ext cx="11839113" cy="1008546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6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11" name="Объект 3">
            <a:extLst>
              <a:ext uri="{FF2B5EF4-FFF2-40B4-BE49-F238E27FC236}">
                <a16:creationId xmlns="" xmlns:a16="http://schemas.microsoft.com/office/drawing/2014/main" id="{35C0D32E-87F7-46D1-94A8-566E8F2188F8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211103" y="2360636"/>
            <a:ext cx="3750224" cy="3285224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27" name="Текст 16">
            <a:extLst>
              <a:ext uri="{FF2B5EF4-FFF2-40B4-BE49-F238E27FC236}">
                <a16:creationId xmlns="" xmlns:a16="http://schemas.microsoft.com/office/drawing/2014/main" id="{1741CF79-CE33-4093-854F-F059D9CCBC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55575" y="1316658"/>
            <a:ext cx="3750224" cy="990147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Объект 3">
            <a:extLst>
              <a:ext uri="{FF2B5EF4-FFF2-40B4-BE49-F238E27FC236}">
                <a16:creationId xmlns="" xmlns:a16="http://schemas.microsoft.com/office/drawing/2014/main" id="{3B3E09BA-0F61-4D1D-A5DE-8D154CC01F3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255568" y="2360636"/>
            <a:ext cx="3750224" cy="3285224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0" name="Текст 16">
            <a:extLst>
              <a:ext uri="{FF2B5EF4-FFF2-40B4-BE49-F238E27FC236}">
                <a16:creationId xmlns="" xmlns:a16="http://schemas.microsoft.com/office/drawing/2014/main" id="{20DDAF4B-BB30-49FD-A09A-10BBBC799F4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11110" y="1316658"/>
            <a:ext cx="3750224" cy="990147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12" name="Текст 16">
            <a:extLst>
              <a:ext uri="{FF2B5EF4-FFF2-40B4-BE49-F238E27FC236}">
                <a16:creationId xmlns="" xmlns:a16="http://schemas.microsoft.com/office/drawing/2014/main" id="{E776BE2F-1484-41B0-86F1-D54B64621C3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66686" y="1316659"/>
            <a:ext cx="3750219" cy="5352613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</p:spTree>
    <p:extLst>
      <p:ext uri="{BB962C8B-B14F-4D97-AF65-F5344CB8AC3E}">
        <p14:creationId xmlns="" xmlns:p14="http://schemas.microsoft.com/office/powerpoint/2010/main" val="17283263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5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457FF125-90F8-4B22-8E5C-E5B1D0563D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33769"/>
            <a:ext cx="11839113" cy="1008546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6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27" name="Текст 16">
            <a:extLst>
              <a:ext uri="{FF2B5EF4-FFF2-40B4-BE49-F238E27FC236}">
                <a16:creationId xmlns="" xmlns:a16="http://schemas.microsoft.com/office/drawing/2014/main" id="{1741CF79-CE33-4093-854F-F059D9CCBC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55576" y="4659801"/>
            <a:ext cx="3750224" cy="990147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Объект 3">
            <a:extLst>
              <a:ext uri="{FF2B5EF4-FFF2-40B4-BE49-F238E27FC236}">
                <a16:creationId xmlns="" xmlns:a16="http://schemas.microsoft.com/office/drawing/2014/main" id="{3B3E09BA-0F61-4D1D-A5DE-8D154CC01F3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255575" y="1316658"/>
            <a:ext cx="3750224" cy="3285224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0" name="Текст 16">
            <a:extLst>
              <a:ext uri="{FF2B5EF4-FFF2-40B4-BE49-F238E27FC236}">
                <a16:creationId xmlns="" xmlns:a16="http://schemas.microsoft.com/office/drawing/2014/main" id="{DD006553-9ADA-474F-A201-C0AF80757ED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6686" y="1316659"/>
            <a:ext cx="3750219" cy="5352613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9" name="Текст 16">
            <a:extLst>
              <a:ext uri="{FF2B5EF4-FFF2-40B4-BE49-F238E27FC236}">
                <a16:creationId xmlns="" xmlns:a16="http://schemas.microsoft.com/office/drawing/2014/main" id="{55E0A213-8260-4749-8EB4-A86D698B6FE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30645" y="1316657"/>
            <a:ext cx="3730708" cy="5352613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</p:spTree>
    <p:extLst>
      <p:ext uri="{BB962C8B-B14F-4D97-AF65-F5344CB8AC3E}">
        <p14:creationId xmlns="" xmlns:p14="http://schemas.microsoft.com/office/powerpoint/2010/main" val="32160004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6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C1DD8D5F-EF75-4E8D-8B39-681F56F75D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33769"/>
            <a:ext cx="11839113" cy="1008546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6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5" name="Объект 3">
            <a:extLst>
              <a:ext uri="{FF2B5EF4-FFF2-40B4-BE49-F238E27FC236}">
                <a16:creationId xmlns="" xmlns:a16="http://schemas.microsoft.com/office/drawing/2014/main" id="{776FA5C4-AFEF-43F7-A720-B65AA9892CE7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211131" y="1316658"/>
            <a:ext cx="3750220" cy="3285224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28" name="Текст 16">
            <a:extLst>
              <a:ext uri="{FF2B5EF4-FFF2-40B4-BE49-F238E27FC236}">
                <a16:creationId xmlns="" xmlns:a16="http://schemas.microsoft.com/office/drawing/2014/main" id="{F8413A43-9830-48B7-9454-6BAA6AAC235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11119" y="4655713"/>
            <a:ext cx="3750224" cy="990147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10" name="Текст 16">
            <a:extLst>
              <a:ext uri="{FF2B5EF4-FFF2-40B4-BE49-F238E27FC236}">
                <a16:creationId xmlns="" xmlns:a16="http://schemas.microsoft.com/office/drawing/2014/main" id="{DD006553-9ADA-474F-A201-C0AF80757ED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6686" y="1316659"/>
            <a:ext cx="3750219" cy="5352613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9" name="Текст 16">
            <a:extLst>
              <a:ext uri="{FF2B5EF4-FFF2-40B4-BE49-F238E27FC236}">
                <a16:creationId xmlns="" xmlns:a16="http://schemas.microsoft.com/office/drawing/2014/main" id="{310B3B4D-4C4F-42A2-848A-CCBCDACA06A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75091" y="1316658"/>
            <a:ext cx="3730708" cy="5352613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</p:spTree>
    <p:extLst>
      <p:ext uri="{BB962C8B-B14F-4D97-AF65-F5344CB8AC3E}">
        <p14:creationId xmlns="" xmlns:p14="http://schemas.microsoft.com/office/powerpoint/2010/main" val="32586974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7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01D53731-628C-4568-814B-E5C7E1FE81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33769"/>
            <a:ext cx="11839113" cy="1008546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6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26" name="Текст 16">
            <a:extLst>
              <a:ext uri="{FF2B5EF4-FFF2-40B4-BE49-F238E27FC236}">
                <a16:creationId xmlns="" xmlns:a16="http://schemas.microsoft.com/office/drawing/2014/main" id="{B4156A2D-DB44-4CA4-A670-DD39138FDC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6666" y="4655714"/>
            <a:ext cx="3750221" cy="990146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4" name="Объект 3">
            <a:extLst>
              <a:ext uri="{FF2B5EF4-FFF2-40B4-BE49-F238E27FC236}">
                <a16:creationId xmlns="" xmlns:a16="http://schemas.microsoft.com/office/drawing/2014/main" id="{42F048F1-628A-443C-AC04-42F1326C77C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66687" y="1316658"/>
            <a:ext cx="3750220" cy="3285224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0" name="Текст 16">
            <a:extLst>
              <a:ext uri="{FF2B5EF4-FFF2-40B4-BE49-F238E27FC236}">
                <a16:creationId xmlns="" xmlns:a16="http://schemas.microsoft.com/office/drawing/2014/main" id="{4F540CA6-7A93-491D-9D2A-8DC8B3DF0C7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30645" y="1316657"/>
            <a:ext cx="3730708" cy="5352613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9" name="Текст 16">
            <a:extLst>
              <a:ext uri="{FF2B5EF4-FFF2-40B4-BE49-F238E27FC236}">
                <a16:creationId xmlns="" xmlns:a16="http://schemas.microsoft.com/office/drawing/2014/main" id="{14C0424D-5147-4D07-BACC-078F3EECA02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75091" y="1316658"/>
            <a:ext cx="3730708" cy="5352613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</p:spTree>
    <p:extLst>
      <p:ext uri="{BB962C8B-B14F-4D97-AF65-F5344CB8AC3E}">
        <p14:creationId xmlns="" xmlns:p14="http://schemas.microsoft.com/office/powerpoint/2010/main" val="3722985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8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C84CFF0B-EEF8-4134-AABA-06BF0D82DE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33769"/>
            <a:ext cx="11839113" cy="1008546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6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26" name="Текст 16">
            <a:extLst>
              <a:ext uri="{FF2B5EF4-FFF2-40B4-BE49-F238E27FC236}">
                <a16:creationId xmlns="" xmlns:a16="http://schemas.microsoft.com/office/drawing/2014/main" id="{B4156A2D-DB44-4CA4-A670-DD39138FDC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6685" y="1316658"/>
            <a:ext cx="3750221" cy="990146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4" name="Объект 3">
            <a:extLst>
              <a:ext uri="{FF2B5EF4-FFF2-40B4-BE49-F238E27FC236}">
                <a16:creationId xmlns="" xmlns:a16="http://schemas.microsoft.com/office/drawing/2014/main" id="{42F048F1-628A-443C-AC04-42F1326C77C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66666" y="2360636"/>
            <a:ext cx="3750220" cy="3285224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2" name="Текст 16">
            <a:extLst>
              <a:ext uri="{FF2B5EF4-FFF2-40B4-BE49-F238E27FC236}">
                <a16:creationId xmlns="" xmlns:a16="http://schemas.microsoft.com/office/drawing/2014/main" id="{B82C0E56-D74A-47AC-858D-9D40EE8DF13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75091" y="1316658"/>
            <a:ext cx="3730708" cy="5352613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9" name="Текст 16">
            <a:extLst>
              <a:ext uri="{FF2B5EF4-FFF2-40B4-BE49-F238E27FC236}">
                <a16:creationId xmlns="" xmlns:a16="http://schemas.microsoft.com/office/drawing/2014/main" id="{BF160DAE-3D8C-4AA0-8496-A27B8FEEEBA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30645" y="1316657"/>
            <a:ext cx="3730708" cy="5352613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</p:spTree>
    <p:extLst>
      <p:ext uri="{BB962C8B-B14F-4D97-AF65-F5344CB8AC3E}">
        <p14:creationId xmlns="" xmlns:p14="http://schemas.microsoft.com/office/powerpoint/2010/main" val="10772954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9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C04191B2-BE1E-4BB1-8AE2-F6743F020D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33769"/>
            <a:ext cx="11839113" cy="1008546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6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11" name="Объект 3">
            <a:extLst>
              <a:ext uri="{FF2B5EF4-FFF2-40B4-BE49-F238E27FC236}">
                <a16:creationId xmlns="" xmlns:a16="http://schemas.microsoft.com/office/drawing/2014/main" id="{35C0D32E-87F7-46D1-94A8-566E8F2188F8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211103" y="2360636"/>
            <a:ext cx="3750224" cy="3285224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Текст 16">
            <a:extLst>
              <a:ext uri="{FF2B5EF4-FFF2-40B4-BE49-F238E27FC236}">
                <a16:creationId xmlns="" xmlns:a16="http://schemas.microsoft.com/office/drawing/2014/main" id="{20DDAF4B-BB30-49FD-A09A-10BBBC799F4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11110" y="1316658"/>
            <a:ext cx="3750224" cy="990147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12" name="Текст 16">
            <a:extLst>
              <a:ext uri="{FF2B5EF4-FFF2-40B4-BE49-F238E27FC236}">
                <a16:creationId xmlns="" xmlns:a16="http://schemas.microsoft.com/office/drawing/2014/main" id="{E776BE2F-1484-41B0-86F1-D54B64621C3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66686" y="1316659"/>
            <a:ext cx="3750219" cy="5352613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9" name="Текст 16">
            <a:extLst>
              <a:ext uri="{FF2B5EF4-FFF2-40B4-BE49-F238E27FC236}">
                <a16:creationId xmlns="" xmlns:a16="http://schemas.microsoft.com/office/drawing/2014/main" id="{DB13013B-A5ED-4A7D-8390-6E6ACA583C7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75091" y="1316658"/>
            <a:ext cx="3730708" cy="5352613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</p:spTree>
    <p:extLst>
      <p:ext uri="{BB962C8B-B14F-4D97-AF65-F5344CB8AC3E}">
        <p14:creationId xmlns="" xmlns:p14="http://schemas.microsoft.com/office/powerpoint/2010/main" val="3577664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03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E47378F4-7361-4AD4-A6E5-2D1D4B204C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33769"/>
            <a:ext cx="11839113" cy="1008546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6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432F524-71F5-4F2C-9A34-FBDF4320F276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66686" y="1316660"/>
            <a:ext cx="11839112" cy="5352980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426337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30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9CC23C73-A4B2-48F6-BC13-421664032CE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33769"/>
            <a:ext cx="11839113" cy="1008546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6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27" name="Текст 16">
            <a:extLst>
              <a:ext uri="{FF2B5EF4-FFF2-40B4-BE49-F238E27FC236}">
                <a16:creationId xmlns="" xmlns:a16="http://schemas.microsoft.com/office/drawing/2014/main" id="{1741CF79-CE33-4093-854F-F059D9CCBC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55575" y="1316658"/>
            <a:ext cx="3750224" cy="990147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Объект 3">
            <a:extLst>
              <a:ext uri="{FF2B5EF4-FFF2-40B4-BE49-F238E27FC236}">
                <a16:creationId xmlns="" xmlns:a16="http://schemas.microsoft.com/office/drawing/2014/main" id="{3B3E09BA-0F61-4D1D-A5DE-8D154CC01F3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255568" y="2360636"/>
            <a:ext cx="3750224" cy="3285224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2" name="Текст 16">
            <a:extLst>
              <a:ext uri="{FF2B5EF4-FFF2-40B4-BE49-F238E27FC236}">
                <a16:creationId xmlns="" xmlns:a16="http://schemas.microsoft.com/office/drawing/2014/main" id="{E776BE2F-1484-41B0-86F1-D54B64621C3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66686" y="1316659"/>
            <a:ext cx="3750219" cy="5352613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9" name="Текст 16">
            <a:extLst>
              <a:ext uri="{FF2B5EF4-FFF2-40B4-BE49-F238E27FC236}">
                <a16:creationId xmlns="" xmlns:a16="http://schemas.microsoft.com/office/drawing/2014/main" id="{8388B2AF-EBAF-4576-953B-E1AB77C283D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30645" y="1316657"/>
            <a:ext cx="3730708" cy="5352613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</p:spTree>
    <p:extLst>
      <p:ext uri="{BB962C8B-B14F-4D97-AF65-F5344CB8AC3E}">
        <p14:creationId xmlns="" xmlns:p14="http://schemas.microsoft.com/office/powerpoint/2010/main" val="7196504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31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DAC09956-EE3E-447D-955F-33A99072DF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33769"/>
            <a:ext cx="11839113" cy="1008546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6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15" name="Текст 16">
            <a:extLst>
              <a:ext uri="{FF2B5EF4-FFF2-40B4-BE49-F238E27FC236}">
                <a16:creationId xmlns="" xmlns:a16="http://schemas.microsoft.com/office/drawing/2014/main" id="{1C04CA73-BE9F-49FE-8350-0281671445D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66686" y="1316659"/>
            <a:ext cx="7804421" cy="5352613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16">
            <a:extLst>
              <a:ext uri="{FF2B5EF4-FFF2-40B4-BE49-F238E27FC236}">
                <a16:creationId xmlns="" xmlns:a16="http://schemas.microsoft.com/office/drawing/2014/main" id="{480456A3-D569-4C62-A600-E6E01A802E7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75091" y="1316658"/>
            <a:ext cx="3730708" cy="5352613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</p:spTree>
    <p:extLst>
      <p:ext uri="{BB962C8B-B14F-4D97-AF65-F5344CB8AC3E}">
        <p14:creationId xmlns="" xmlns:p14="http://schemas.microsoft.com/office/powerpoint/2010/main" val="20682421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32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D6D67CD8-1361-4DA5-A174-FBA4C5E2C6B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33769"/>
            <a:ext cx="11839113" cy="1008546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6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7" name="Текст 16">
            <a:extLst>
              <a:ext uri="{FF2B5EF4-FFF2-40B4-BE49-F238E27FC236}">
                <a16:creationId xmlns="" xmlns:a16="http://schemas.microsoft.com/office/drawing/2014/main" id="{687D38CF-48AA-4E1B-A010-B17C6326BDC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201376" y="1317612"/>
            <a:ext cx="7804421" cy="5352613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Текст 16">
            <a:extLst>
              <a:ext uri="{FF2B5EF4-FFF2-40B4-BE49-F238E27FC236}">
                <a16:creationId xmlns="" xmlns:a16="http://schemas.microsoft.com/office/drawing/2014/main" id="{D131881A-ABBF-4B35-86FD-A3E6F601C34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66686" y="1316659"/>
            <a:ext cx="3750219" cy="5352613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</p:spTree>
    <p:extLst>
      <p:ext uri="{BB962C8B-B14F-4D97-AF65-F5344CB8AC3E}">
        <p14:creationId xmlns="" xmlns:p14="http://schemas.microsoft.com/office/powerpoint/2010/main" val="34190523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33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93B4AC3F-85B9-4DFA-A892-0B8D3EE88B4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33769"/>
            <a:ext cx="11839113" cy="1008546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6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8" name="Объект 3">
            <a:extLst>
              <a:ext uri="{FF2B5EF4-FFF2-40B4-BE49-F238E27FC236}">
                <a16:creationId xmlns="" xmlns:a16="http://schemas.microsoft.com/office/drawing/2014/main" id="{B156BB6C-45FA-4336-B8D2-A28F488B921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66686" y="1316658"/>
            <a:ext cx="7804421" cy="5352981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16">
            <a:extLst>
              <a:ext uri="{FF2B5EF4-FFF2-40B4-BE49-F238E27FC236}">
                <a16:creationId xmlns="" xmlns:a16="http://schemas.microsoft.com/office/drawing/2014/main" id="{480456A3-D569-4C62-A600-E6E01A802E7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75091" y="1316658"/>
            <a:ext cx="3730708" cy="5352613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</p:spTree>
    <p:extLst>
      <p:ext uri="{BB962C8B-B14F-4D97-AF65-F5344CB8AC3E}">
        <p14:creationId xmlns="" xmlns:p14="http://schemas.microsoft.com/office/powerpoint/2010/main" val="8878243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34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F2077EA3-F710-41BB-A21D-3C5A1FD36D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33769"/>
            <a:ext cx="11839113" cy="1008546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6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9" name="Объект 3">
            <a:extLst>
              <a:ext uri="{FF2B5EF4-FFF2-40B4-BE49-F238E27FC236}">
                <a16:creationId xmlns="" xmlns:a16="http://schemas.microsoft.com/office/drawing/2014/main" id="{1AF14686-07BA-4D3A-957A-D9647B106F6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01376" y="1316658"/>
            <a:ext cx="7804421" cy="5352613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Текст 16">
            <a:extLst>
              <a:ext uri="{FF2B5EF4-FFF2-40B4-BE49-F238E27FC236}">
                <a16:creationId xmlns="" xmlns:a16="http://schemas.microsoft.com/office/drawing/2014/main" id="{D131881A-ABBF-4B35-86FD-A3E6F601C34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66686" y="1316659"/>
            <a:ext cx="3750219" cy="5352613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</p:spTree>
    <p:extLst>
      <p:ext uri="{BB962C8B-B14F-4D97-AF65-F5344CB8AC3E}">
        <p14:creationId xmlns="" xmlns:p14="http://schemas.microsoft.com/office/powerpoint/2010/main" val="36709695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35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02A7BDBA-4EAD-4EBF-BA2D-2E6A2FEDF1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33769"/>
            <a:ext cx="11839113" cy="1008546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6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18" name="Объект 3">
            <a:extLst>
              <a:ext uri="{FF2B5EF4-FFF2-40B4-BE49-F238E27FC236}">
                <a16:creationId xmlns="" xmlns:a16="http://schemas.microsoft.com/office/drawing/2014/main" id="{0D97880A-5EC2-41D5-96B7-C7E3DC55C654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8241638" y="3988408"/>
            <a:ext cx="3764159" cy="2205048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6" name="Объект 3">
            <a:extLst>
              <a:ext uri="{FF2B5EF4-FFF2-40B4-BE49-F238E27FC236}">
                <a16:creationId xmlns="" xmlns:a16="http://schemas.microsoft.com/office/drawing/2014/main" id="{C7F9F7A5-A703-411E-8244-30AB8C31C474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241639" y="1316659"/>
            <a:ext cx="3764159" cy="2205048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5" name="Текст 16">
            <a:extLst>
              <a:ext uri="{FF2B5EF4-FFF2-40B4-BE49-F238E27FC236}">
                <a16:creationId xmlns="" xmlns:a16="http://schemas.microsoft.com/office/drawing/2014/main" id="{1C04CA73-BE9F-49FE-8350-0281671445D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66686" y="1316659"/>
            <a:ext cx="7804421" cy="5352613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824565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36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6211E8A3-5C13-4122-8178-ECECCCD62A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33769"/>
            <a:ext cx="11839113" cy="1008546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6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7" name="Текст 16">
            <a:extLst>
              <a:ext uri="{FF2B5EF4-FFF2-40B4-BE49-F238E27FC236}">
                <a16:creationId xmlns="" xmlns:a16="http://schemas.microsoft.com/office/drawing/2014/main" id="{687D38CF-48AA-4E1B-A010-B17C6326BDC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201376" y="1317612"/>
            <a:ext cx="7804421" cy="5352613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8" name="Объект 3">
            <a:extLst>
              <a:ext uri="{FF2B5EF4-FFF2-40B4-BE49-F238E27FC236}">
                <a16:creationId xmlns="" xmlns:a16="http://schemas.microsoft.com/office/drawing/2014/main" id="{0D97880A-5EC2-41D5-96B7-C7E3DC55C654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166685" y="3987455"/>
            <a:ext cx="3764159" cy="2205048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6" name="Объект 3">
            <a:extLst>
              <a:ext uri="{FF2B5EF4-FFF2-40B4-BE49-F238E27FC236}">
                <a16:creationId xmlns="" xmlns:a16="http://schemas.microsoft.com/office/drawing/2014/main" id="{C7F9F7A5-A703-411E-8244-30AB8C31C474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66686" y="1315706"/>
            <a:ext cx="3764159" cy="2205048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73210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37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BDA58AFC-2AC1-4723-BF19-AA1194D89E7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33769"/>
            <a:ext cx="11839113" cy="1008546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6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Объект 3">
            <a:extLst>
              <a:ext uri="{FF2B5EF4-FFF2-40B4-BE49-F238E27FC236}">
                <a16:creationId xmlns="" xmlns:a16="http://schemas.microsoft.com/office/drawing/2014/main" id="{BE55875F-D1E5-4362-B6CE-5E069BB5299B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8241638" y="3988408"/>
            <a:ext cx="3764159" cy="2205048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5" name="Объект 3">
            <a:extLst>
              <a:ext uri="{FF2B5EF4-FFF2-40B4-BE49-F238E27FC236}">
                <a16:creationId xmlns="" xmlns:a16="http://schemas.microsoft.com/office/drawing/2014/main" id="{5212E420-0357-4DD1-B159-2F32813ECC1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8241639" y="1316659"/>
            <a:ext cx="3764159" cy="2205048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3" name="Объект 3">
            <a:extLst>
              <a:ext uri="{FF2B5EF4-FFF2-40B4-BE49-F238E27FC236}">
                <a16:creationId xmlns="" xmlns:a16="http://schemas.microsoft.com/office/drawing/2014/main" id="{3E6D4336-3D3E-4A1C-A547-E81D65F5EB3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66686" y="1317026"/>
            <a:ext cx="7804421" cy="5352613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851075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38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EB935F9B-136E-4164-A7E1-0D608F62224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33769"/>
            <a:ext cx="11839113" cy="1008546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6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Объект 3">
            <a:extLst>
              <a:ext uri="{FF2B5EF4-FFF2-40B4-BE49-F238E27FC236}">
                <a16:creationId xmlns="" xmlns:a16="http://schemas.microsoft.com/office/drawing/2014/main" id="{C004867C-BB85-451F-82A3-29BDA5EC4C35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166685" y="3987455"/>
            <a:ext cx="3764159" cy="2205048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0" name="Объект 3">
            <a:extLst>
              <a:ext uri="{FF2B5EF4-FFF2-40B4-BE49-F238E27FC236}">
                <a16:creationId xmlns="" xmlns:a16="http://schemas.microsoft.com/office/drawing/2014/main" id="{52143A52-3FF6-4125-9AE3-AAC239FBA94A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166686" y="1315706"/>
            <a:ext cx="3764159" cy="2205048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3" name="Объект 3">
            <a:extLst>
              <a:ext uri="{FF2B5EF4-FFF2-40B4-BE49-F238E27FC236}">
                <a16:creationId xmlns="" xmlns:a16="http://schemas.microsoft.com/office/drawing/2014/main" id="{ECFC04E0-983B-4E7B-9C3A-30D00E00699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01376" y="1316658"/>
            <a:ext cx="7804421" cy="5352613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771299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39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4819A869-D66E-4185-A8D9-037A9DB31D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33769"/>
            <a:ext cx="11839113" cy="1008546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6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Объект 3">
            <a:extLst>
              <a:ext uri="{FF2B5EF4-FFF2-40B4-BE49-F238E27FC236}">
                <a16:creationId xmlns="" xmlns:a16="http://schemas.microsoft.com/office/drawing/2014/main" id="{E3736DF1-9AED-47CF-B77C-A5D3F9F39E74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8241638" y="3988408"/>
            <a:ext cx="3764159" cy="2205048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5" name="Объект 3">
            <a:extLst>
              <a:ext uri="{FF2B5EF4-FFF2-40B4-BE49-F238E27FC236}">
                <a16:creationId xmlns="" xmlns:a16="http://schemas.microsoft.com/office/drawing/2014/main" id="{5FA414C0-278F-4CC2-81D1-03E9B03C547C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241639" y="1316659"/>
            <a:ext cx="3764159" cy="2205048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23" name="Текст 16">
            <a:extLst>
              <a:ext uri="{FF2B5EF4-FFF2-40B4-BE49-F238E27FC236}">
                <a16:creationId xmlns="" xmlns:a16="http://schemas.microsoft.com/office/drawing/2014/main" id="{A8BA4435-8FAC-4C7E-A85D-57B02504AB2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6686" y="1316659"/>
            <a:ext cx="3750219" cy="5352613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24" name="Текст 16">
            <a:extLst>
              <a:ext uri="{FF2B5EF4-FFF2-40B4-BE49-F238E27FC236}">
                <a16:creationId xmlns="" xmlns:a16="http://schemas.microsoft.com/office/drawing/2014/main" id="{6AD37921-0451-48B0-B06B-B22674B0424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30645" y="1316657"/>
            <a:ext cx="3730708" cy="5352613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</p:spTree>
    <p:extLst>
      <p:ext uri="{BB962C8B-B14F-4D97-AF65-F5344CB8AC3E}">
        <p14:creationId xmlns="" xmlns:p14="http://schemas.microsoft.com/office/powerpoint/2010/main" val="1776713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04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128558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40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137430C5-768D-49B5-9ABD-735675B2FDB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33769"/>
            <a:ext cx="11839113" cy="1008546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6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Объект 3">
            <a:extLst>
              <a:ext uri="{FF2B5EF4-FFF2-40B4-BE49-F238E27FC236}">
                <a16:creationId xmlns="" xmlns:a16="http://schemas.microsoft.com/office/drawing/2014/main" id="{E3736DF1-9AED-47CF-B77C-A5D3F9F39E74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4213919" y="3988406"/>
            <a:ext cx="3764159" cy="2205048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5" name="Объект 3">
            <a:extLst>
              <a:ext uri="{FF2B5EF4-FFF2-40B4-BE49-F238E27FC236}">
                <a16:creationId xmlns="" xmlns:a16="http://schemas.microsoft.com/office/drawing/2014/main" id="{5FA414C0-278F-4CC2-81D1-03E9B03C547C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213920" y="1316657"/>
            <a:ext cx="3764159" cy="2205048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23" name="Текст 16">
            <a:extLst>
              <a:ext uri="{FF2B5EF4-FFF2-40B4-BE49-F238E27FC236}">
                <a16:creationId xmlns="" xmlns:a16="http://schemas.microsoft.com/office/drawing/2014/main" id="{A8BA4435-8FAC-4C7E-A85D-57B02504AB2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6686" y="1316659"/>
            <a:ext cx="3750219" cy="5352613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8" name="Текст 16">
            <a:extLst>
              <a:ext uri="{FF2B5EF4-FFF2-40B4-BE49-F238E27FC236}">
                <a16:creationId xmlns="" xmlns:a16="http://schemas.microsoft.com/office/drawing/2014/main" id="{EB21029C-D043-41EA-8AC3-3E49433BBC8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255580" y="1312099"/>
            <a:ext cx="3750219" cy="5352613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</p:spTree>
    <p:extLst>
      <p:ext uri="{BB962C8B-B14F-4D97-AF65-F5344CB8AC3E}">
        <p14:creationId xmlns="" xmlns:p14="http://schemas.microsoft.com/office/powerpoint/2010/main" val="38919017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41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C5219A09-D779-4129-AB12-9B0C02EBB0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33769"/>
            <a:ext cx="11839113" cy="1008546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6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4" name="Текст 16">
            <a:extLst>
              <a:ext uri="{FF2B5EF4-FFF2-40B4-BE49-F238E27FC236}">
                <a16:creationId xmlns="" xmlns:a16="http://schemas.microsoft.com/office/drawing/2014/main" id="{6AD37921-0451-48B0-B06B-B22674B0424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30645" y="1316657"/>
            <a:ext cx="3730708" cy="5352613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8" name="Объект 3">
            <a:extLst>
              <a:ext uri="{FF2B5EF4-FFF2-40B4-BE49-F238E27FC236}">
                <a16:creationId xmlns="" xmlns:a16="http://schemas.microsoft.com/office/drawing/2014/main" id="{672236F7-5720-4F11-A576-8723C266EDB3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166685" y="3987455"/>
            <a:ext cx="3764159" cy="2205048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9" name="Объект 3">
            <a:extLst>
              <a:ext uri="{FF2B5EF4-FFF2-40B4-BE49-F238E27FC236}">
                <a16:creationId xmlns="" xmlns:a16="http://schemas.microsoft.com/office/drawing/2014/main" id="{91B4A34B-F0C6-47BD-B890-4DED5041CB76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166686" y="1315706"/>
            <a:ext cx="3764159" cy="2205048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0" name="Текст 16">
            <a:extLst>
              <a:ext uri="{FF2B5EF4-FFF2-40B4-BE49-F238E27FC236}">
                <a16:creationId xmlns="" xmlns:a16="http://schemas.microsoft.com/office/drawing/2014/main" id="{8B0C4EEB-3736-4EBE-8FEA-A3A9D56F53D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255580" y="1312099"/>
            <a:ext cx="3750219" cy="5352613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</p:spTree>
    <p:extLst>
      <p:ext uri="{BB962C8B-B14F-4D97-AF65-F5344CB8AC3E}">
        <p14:creationId xmlns="" xmlns:p14="http://schemas.microsoft.com/office/powerpoint/2010/main" val="32649799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42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B6021482-9C7D-42ED-BE73-930451C0D3B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33769"/>
            <a:ext cx="11839113" cy="1008546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6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3">
            <a:extLst>
              <a:ext uri="{FF2B5EF4-FFF2-40B4-BE49-F238E27FC236}">
                <a16:creationId xmlns="" xmlns:a16="http://schemas.microsoft.com/office/drawing/2014/main" id="{672236F7-5720-4F11-A576-8723C266EDB3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166685" y="3987455"/>
            <a:ext cx="3764159" cy="2205048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9" name="Объект 3">
            <a:extLst>
              <a:ext uri="{FF2B5EF4-FFF2-40B4-BE49-F238E27FC236}">
                <a16:creationId xmlns="" xmlns:a16="http://schemas.microsoft.com/office/drawing/2014/main" id="{91B4A34B-F0C6-47BD-B890-4DED5041CB76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166686" y="1315706"/>
            <a:ext cx="3764159" cy="2205048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0" name="Текст 16">
            <a:extLst>
              <a:ext uri="{FF2B5EF4-FFF2-40B4-BE49-F238E27FC236}">
                <a16:creationId xmlns="" xmlns:a16="http://schemas.microsoft.com/office/drawing/2014/main" id="{8B0C4EEB-3736-4EBE-8FEA-A3A9D56F53D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255580" y="1312099"/>
            <a:ext cx="3750219" cy="5352613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11" name="Объект 3">
            <a:extLst>
              <a:ext uri="{FF2B5EF4-FFF2-40B4-BE49-F238E27FC236}">
                <a16:creationId xmlns="" xmlns:a16="http://schemas.microsoft.com/office/drawing/2014/main" id="{DBF171AB-D6F6-478B-AEBB-E81638E5443B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4213919" y="3988406"/>
            <a:ext cx="3764159" cy="2205048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2" name="Объект 3">
            <a:extLst>
              <a:ext uri="{FF2B5EF4-FFF2-40B4-BE49-F238E27FC236}">
                <a16:creationId xmlns="" xmlns:a16="http://schemas.microsoft.com/office/drawing/2014/main" id="{614BDDFE-AB95-4A3B-9ABA-7CB557D7BB62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213920" y="1316657"/>
            <a:ext cx="3764159" cy="2205048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210706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43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9445B233-B0BA-4E3E-901A-0F6946A48B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33769"/>
            <a:ext cx="11839113" cy="1008546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6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4" name="Текст 16">
            <a:extLst>
              <a:ext uri="{FF2B5EF4-FFF2-40B4-BE49-F238E27FC236}">
                <a16:creationId xmlns="" xmlns:a16="http://schemas.microsoft.com/office/drawing/2014/main" id="{6AD37921-0451-48B0-B06B-B22674B0424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30645" y="1316657"/>
            <a:ext cx="3730708" cy="5352613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8" name="Объект 3">
            <a:extLst>
              <a:ext uri="{FF2B5EF4-FFF2-40B4-BE49-F238E27FC236}">
                <a16:creationId xmlns="" xmlns:a16="http://schemas.microsoft.com/office/drawing/2014/main" id="{672236F7-5720-4F11-A576-8723C266EDB3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166685" y="3987455"/>
            <a:ext cx="3764159" cy="2205048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9" name="Объект 3">
            <a:extLst>
              <a:ext uri="{FF2B5EF4-FFF2-40B4-BE49-F238E27FC236}">
                <a16:creationId xmlns="" xmlns:a16="http://schemas.microsoft.com/office/drawing/2014/main" id="{91B4A34B-F0C6-47BD-B890-4DED5041CB76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166686" y="1315706"/>
            <a:ext cx="3764159" cy="2205048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1" name="Объект 3">
            <a:extLst>
              <a:ext uri="{FF2B5EF4-FFF2-40B4-BE49-F238E27FC236}">
                <a16:creationId xmlns="" xmlns:a16="http://schemas.microsoft.com/office/drawing/2014/main" id="{5F1F784D-F76A-4CBE-A914-23F4A6E7533A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8241638" y="3988408"/>
            <a:ext cx="3764159" cy="2205048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2" name="Объект 3">
            <a:extLst>
              <a:ext uri="{FF2B5EF4-FFF2-40B4-BE49-F238E27FC236}">
                <a16:creationId xmlns="" xmlns:a16="http://schemas.microsoft.com/office/drawing/2014/main" id="{20D80179-D420-451B-AF51-DD7C7AB62E4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241639" y="1316659"/>
            <a:ext cx="3764159" cy="2205048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088379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44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576BCD72-C796-4E1B-B2F9-0AF0D532BC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33769"/>
            <a:ext cx="11839113" cy="1008546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6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Объект 3">
            <a:extLst>
              <a:ext uri="{FF2B5EF4-FFF2-40B4-BE49-F238E27FC236}">
                <a16:creationId xmlns="" xmlns:a16="http://schemas.microsoft.com/office/drawing/2014/main" id="{DBF171AB-D6F6-478B-AEBB-E81638E5443B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4213919" y="3988406"/>
            <a:ext cx="3764159" cy="2205048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2" name="Объект 3">
            <a:extLst>
              <a:ext uri="{FF2B5EF4-FFF2-40B4-BE49-F238E27FC236}">
                <a16:creationId xmlns="" xmlns:a16="http://schemas.microsoft.com/office/drawing/2014/main" id="{614BDDFE-AB95-4A3B-9ABA-7CB557D7BB62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213920" y="1316657"/>
            <a:ext cx="3764159" cy="2205048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3" name="Текст 16">
            <a:extLst>
              <a:ext uri="{FF2B5EF4-FFF2-40B4-BE49-F238E27FC236}">
                <a16:creationId xmlns="" xmlns:a16="http://schemas.microsoft.com/office/drawing/2014/main" id="{DA34351D-9FB7-4ECC-9013-DB8F362BB7F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6686" y="1316659"/>
            <a:ext cx="3750219" cy="5352613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14" name="Объект 3">
            <a:extLst>
              <a:ext uri="{FF2B5EF4-FFF2-40B4-BE49-F238E27FC236}">
                <a16:creationId xmlns="" xmlns:a16="http://schemas.microsoft.com/office/drawing/2014/main" id="{BE55875F-D1E5-4362-B6CE-5E069BB5299B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8241638" y="3988408"/>
            <a:ext cx="3764159" cy="2205048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5" name="Объект 3">
            <a:extLst>
              <a:ext uri="{FF2B5EF4-FFF2-40B4-BE49-F238E27FC236}">
                <a16:creationId xmlns="" xmlns:a16="http://schemas.microsoft.com/office/drawing/2014/main" id="{5212E420-0357-4DD1-B159-2F32813ECC1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8241639" y="1316659"/>
            <a:ext cx="3764159" cy="2205048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749017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45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99803688-9DA5-4641-B090-3A06169B58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33769"/>
            <a:ext cx="11839113" cy="1008546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6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Объект 3">
            <a:extLst>
              <a:ext uri="{FF2B5EF4-FFF2-40B4-BE49-F238E27FC236}">
                <a16:creationId xmlns="" xmlns:a16="http://schemas.microsoft.com/office/drawing/2014/main" id="{DBF171AB-D6F6-478B-AEBB-E81638E5443B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4213919" y="3988406"/>
            <a:ext cx="3764159" cy="2205048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2" name="Объект 3">
            <a:extLst>
              <a:ext uri="{FF2B5EF4-FFF2-40B4-BE49-F238E27FC236}">
                <a16:creationId xmlns="" xmlns:a16="http://schemas.microsoft.com/office/drawing/2014/main" id="{614BDDFE-AB95-4A3B-9ABA-7CB557D7BB62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213920" y="1316657"/>
            <a:ext cx="3764159" cy="2205048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4" name="Объект 3">
            <a:extLst>
              <a:ext uri="{FF2B5EF4-FFF2-40B4-BE49-F238E27FC236}">
                <a16:creationId xmlns="" xmlns:a16="http://schemas.microsoft.com/office/drawing/2014/main" id="{BE55875F-D1E5-4362-B6CE-5E069BB5299B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8241638" y="3988408"/>
            <a:ext cx="3764159" cy="2205048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5" name="Объект 3">
            <a:extLst>
              <a:ext uri="{FF2B5EF4-FFF2-40B4-BE49-F238E27FC236}">
                <a16:creationId xmlns="" xmlns:a16="http://schemas.microsoft.com/office/drawing/2014/main" id="{5212E420-0357-4DD1-B159-2F32813ECC1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8241639" y="1316659"/>
            <a:ext cx="3764159" cy="2205048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9" name="Объект 3">
            <a:extLst>
              <a:ext uri="{FF2B5EF4-FFF2-40B4-BE49-F238E27FC236}">
                <a16:creationId xmlns="" xmlns:a16="http://schemas.microsoft.com/office/drawing/2014/main" id="{C004867C-BB85-451F-82A3-29BDA5EC4C35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166685" y="3987455"/>
            <a:ext cx="3764159" cy="2205048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0" name="Объект 3">
            <a:extLst>
              <a:ext uri="{FF2B5EF4-FFF2-40B4-BE49-F238E27FC236}">
                <a16:creationId xmlns="" xmlns:a16="http://schemas.microsoft.com/office/drawing/2014/main" id="{52143A52-3FF6-4125-9AE3-AAC239FBA94A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166686" y="1315706"/>
            <a:ext cx="3764159" cy="2205048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03449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05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78543A6A-3012-4F49-9503-8329B09E80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33769"/>
            <a:ext cx="11839113" cy="1008546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6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14" name="Текст 16">
            <a:extLst>
              <a:ext uri="{FF2B5EF4-FFF2-40B4-BE49-F238E27FC236}">
                <a16:creationId xmlns="" xmlns:a16="http://schemas.microsoft.com/office/drawing/2014/main" id="{F8347308-3B3C-4A24-BF23-060B09AE41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6654" y="1316658"/>
            <a:ext cx="5729145" cy="5352613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12" name="Текст 16">
            <a:extLst>
              <a:ext uri="{FF2B5EF4-FFF2-40B4-BE49-F238E27FC236}">
                <a16:creationId xmlns="" xmlns:a16="http://schemas.microsoft.com/office/drawing/2014/main" id="{24D2FBDB-CF3D-408A-9245-3DE78B4CF37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6686" y="1316659"/>
            <a:ext cx="5729145" cy="5352613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20712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06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8FE52E36-EAAE-4B5D-8154-15E46173A9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33769"/>
            <a:ext cx="11839113" cy="1008546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6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13" name="Объект 3">
            <a:extLst>
              <a:ext uri="{FF2B5EF4-FFF2-40B4-BE49-F238E27FC236}">
                <a16:creationId xmlns="" xmlns:a16="http://schemas.microsoft.com/office/drawing/2014/main" id="{4257BBEE-D0E5-4678-87A1-8357B00D86C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76654" y="1316657"/>
            <a:ext cx="5729145" cy="5352981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0" name="Объект 3">
            <a:extLst>
              <a:ext uri="{FF2B5EF4-FFF2-40B4-BE49-F238E27FC236}">
                <a16:creationId xmlns="" xmlns:a16="http://schemas.microsoft.com/office/drawing/2014/main" id="{1B7DFD72-3637-4EAA-9001-B1A9FF39249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66686" y="1316658"/>
            <a:ext cx="5729145" cy="5352981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5001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07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504FF81B-D8A9-4535-AF7C-5BF04823FB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33769"/>
            <a:ext cx="11839113" cy="1008546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6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22" name="Текст 16">
            <a:extLst>
              <a:ext uri="{FF2B5EF4-FFF2-40B4-BE49-F238E27FC236}">
                <a16:creationId xmlns="" xmlns:a16="http://schemas.microsoft.com/office/drawing/2014/main" id="{2004BA34-204C-46E1-8F44-B077703E71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6654" y="1316658"/>
            <a:ext cx="5729145" cy="990147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21" name="Текст 16">
            <a:extLst>
              <a:ext uri="{FF2B5EF4-FFF2-40B4-BE49-F238E27FC236}">
                <a16:creationId xmlns="" xmlns:a16="http://schemas.microsoft.com/office/drawing/2014/main" id="{C6ECB362-A29A-455A-86D3-51B0F22710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6685" y="1316658"/>
            <a:ext cx="5729145" cy="990146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16" name="Объект 3">
            <a:extLst>
              <a:ext uri="{FF2B5EF4-FFF2-40B4-BE49-F238E27FC236}">
                <a16:creationId xmlns="" xmlns:a16="http://schemas.microsoft.com/office/drawing/2014/main" id="{1A2473EB-BAC6-4FB4-B62A-6EB1E433FEC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276654" y="2367616"/>
            <a:ext cx="5729145" cy="4302022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9" name="Объект 3">
            <a:extLst>
              <a:ext uri="{FF2B5EF4-FFF2-40B4-BE49-F238E27FC236}">
                <a16:creationId xmlns="" xmlns:a16="http://schemas.microsoft.com/office/drawing/2014/main" id="{D23631EA-EBC3-460B-9CE5-4AFBE16CAC9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66684" y="2367616"/>
            <a:ext cx="5729145" cy="4302022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17700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08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1EE9F44D-F1EE-448C-B0D2-0923F3BFAB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33769"/>
            <a:ext cx="11839113" cy="1008546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6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16" name="Объект 3">
            <a:extLst>
              <a:ext uri="{FF2B5EF4-FFF2-40B4-BE49-F238E27FC236}">
                <a16:creationId xmlns="" xmlns:a16="http://schemas.microsoft.com/office/drawing/2014/main" id="{1A2473EB-BAC6-4FB4-B62A-6EB1E433FEC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276654" y="1316658"/>
            <a:ext cx="5729145" cy="4302022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9" name="Объект 3">
            <a:extLst>
              <a:ext uri="{FF2B5EF4-FFF2-40B4-BE49-F238E27FC236}">
                <a16:creationId xmlns="" xmlns:a16="http://schemas.microsoft.com/office/drawing/2014/main" id="{D23631EA-EBC3-460B-9CE5-4AFBE16CAC9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66686" y="1316658"/>
            <a:ext cx="5729145" cy="4302022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22" name="Текст 16">
            <a:extLst>
              <a:ext uri="{FF2B5EF4-FFF2-40B4-BE49-F238E27FC236}">
                <a16:creationId xmlns="" xmlns:a16="http://schemas.microsoft.com/office/drawing/2014/main" id="{2004BA34-204C-46E1-8F44-B077703E71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6653" y="5679491"/>
            <a:ext cx="5729145" cy="990147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21" name="Текст 16">
            <a:extLst>
              <a:ext uri="{FF2B5EF4-FFF2-40B4-BE49-F238E27FC236}">
                <a16:creationId xmlns="" xmlns:a16="http://schemas.microsoft.com/office/drawing/2014/main" id="{C6ECB362-A29A-455A-86D3-51B0F22710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6685" y="5679492"/>
            <a:ext cx="5729145" cy="990146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17575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09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28B87854-F2CA-4F3F-9D28-5A7CD35D8FC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33769"/>
            <a:ext cx="11839113" cy="1008546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6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Объект 3">
            <a:extLst>
              <a:ext uri="{FF2B5EF4-FFF2-40B4-BE49-F238E27FC236}">
                <a16:creationId xmlns="" xmlns:a16="http://schemas.microsoft.com/office/drawing/2014/main" id="{0CE5C7E1-4298-4143-A722-FEE24C707A1C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76654" y="1316659"/>
            <a:ext cx="5729145" cy="5352979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4" name="Текст 16">
            <a:extLst>
              <a:ext uri="{FF2B5EF4-FFF2-40B4-BE49-F238E27FC236}">
                <a16:creationId xmlns="" xmlns:a16="http://schemas.microsoft.com/office/drawing/2014/main" id="{13657BFB-F74A-457F-9762-95A1C98240A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6686" y="1316659"/>
            <a:ext cx="5729145" cy="5352613"/>
          </a:xfrm>
          <a:prstGeom prst="round1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</p:spTree>
    <p:extLst>
      <p:ext uri="{BB962C8B-B14F-4D97-AF65-F5344CB8AC3E}">
        <p14:creationId xmlns="" xmlns:p14="http://schemas.microsoft.com/office/powerpoint/2010/main" val="814422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7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C136D3B-1F8B-4746-9F88-D8505FEDB6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0684" y="81888"/>
            <a:ext cx="624839" cy="4410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1" cap="none" spc="50">
                <a:ln w="0"/>
                <a:solidFill>
                  <a:sysClr val="windowText" lastClr="000000"/>
                </a:solidFill>
                <a:effectLst>
                  <a:glow rad="228600">
                    <a:schemeClr val="tx1">
                      <a:lumMod val="50000"/>
                      <a:lumOff val="50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ook Antiqua" panose="02040602050305030304" pitchFamily="18" charset="0"/>
              </a:defRPr>
            </a:lvl1pPr>
          </a:lstStyle>
          <a:p>
            <a:fld id="{7EFD0380-62B5-4A0A-8362-E63D5FBFE39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90188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2" r:id="rId2"/>
    <p:sldLayoutId id="2147483666" r:id="rId3"/>
    <p:sldLayoutId id="2147483726" r:id="rId4"/>
    <p:sldLayoutId id="2147483657" r:id="rId5"/>
    <p:sldLayoutId id="2147483667" r:id="rId6"/>
    <p:sldLayoutId id="2147483660" r:id="rId7"/>
    <p:sldLayoutId id="2147483694" r:id="rId8"/>
    <p:sldLayoutId id="2147483658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656" r:id="rId15"/>
    <p:sldLayoutId id="2147483668" r:id="rId16"/>
    <p:sldLayoutId id="2147483669" r:id="rId17"/>
    <p:sldLayoutId id="2147483700" r:id="rId18"/>
    <p:sldLayoutId id="2147483701" r:id="rId19"/>
    <p:sldLayoutId id="2147483702" r:id="rId20"/>
    <p:sldLayoutId id="2147483703" r:id="rId21"/>
    <p:sldLayoutId id="2147483704" r:id="rId22"/>
    <p:sldLayoutId id="2147483705" r:id="rId23"/>
    <p:sldLayoutId id="2147483706" r:id="rId24"/>
    <p:sldLayoutId id="2147483707" r:id="rId25"/>
    <p:sldLayoutId id="2147483708" r:id="rId26"/>
    <p:sldLayoutId id="2147483709" r:id="rId27"/>
    <p:sldLayoutId id="2147483710" r:id="rId28"/>
    <p:sldLayoutId id="2147483711" r:id="rId29"/>
    <p:sldLayoutId id="2147483712" r:id="rId30"/>
    <p:sldLayoutId id="2147483714" r:id="rId31"/>
    <p:sldLayoutId id="2147483715" r:id="rId32"/>
    <p:sldLayoutId id="2147483716" r:id="rId33"/>
    <p:sldLayoutId id="2147483717" r:id="rId34"/>
    <p:sldLayoutId id="2147483684" r:id="rId35"/>
    <p:sldLayoutId id="2147483713" r:id="rId36"/>
    <p:sldLayoutId id="2147483724" r:id="rId37"/>
    <p:sldLayoutId id="2147483725" r:id="rId38"/>
    <p:sldLayoutId id="2147483653" r:id="rId39"/>
    <p:sldLayoutId id="2147483718" r:id="rId40"/>
    <p:sldLayoutId id="2147483719" r:id="rId41"/>
    <p:sldLayoutId id="2147483720" r:id="rId42"/>
    <p:sldLayoutId id="2147483721" r:id="rId43"/>
    <p:sldLayoutId id="2147483722" r:id="rId44"/>
    <p:sldLayoutId id="2147483723" r:id="rId4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ahnschrift SemiCondensed" panose="020B05020402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05E60F7-3251-4FE0-A7CC-EBDAB51E83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05243" y="3038619"/>
            <a:ext cx="8187397" cy="1941343"/>
          </a:xfrm>
          <a:solidFill>
            <a:schemeClr val="accent2">
              <a:alpha val="85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Детский исследовательский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проект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Тема: Творог , творожок – лучший для детей дружок!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57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1195754" y="225083"/>
            <a:ext cx="10030265" cy="338554"/>
          </a:xfrm>
          <a:prstGeom prst="rect">
            <a:avLst/>
          </a:prstGeom>
          <a:solidFill>
            <a:schemeClr val="accent2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бюджетное  дошкольное образовательное  учреждение    «Детский сад № 438»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779435" y="5061470"/>
            <a:ext cx="3995224" cy="1477328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Выполнил:  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Бородин Андрей, 6 лет 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Руководитель:  </a:t>
            </a:r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Шамарина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Юлия  Александровна,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Воспитатель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/с № 438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3741" y="6305788"/>
            <a:ext cx="2549352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г.Екатеринбург 2023 г. </a:t>
            </a:r>
          </a:p>
        </p:txBody>
      </p:sp>
    </p:spTree>
    <p:extLst>
      <p:ext uri="{BB962C8B-B14F-4D97-AF65-F5344CB8AC3E}">
        <p14:creationId xmlns="" xmlns:p14="http://schemas.microsoft.com/office/powerpoint/2010/main" val="213323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3D4A807-C87A-4C6C-A9AC-029E2075520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66686" y="1316658"/>
            <a:ext cx="11178647" cy="1562009"/>
          </a:xfrm>
          <a:solidFill>
            <a:schemeClr val="accent2">
              <a:alpha val="85000"/>
            </a:schemeClr>
          </a:solidFill>
        </p:spPr>
        <p:txBody>
          <a:bodyPr/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Творог относится к скоропортящимся продуктам. Хранить его необходимо в холодильнике не дольше 2-3 суток. Также для того, чтобы он не испортился, его не следует хранить в полиэтиленовых пакетах. Наилучшим способом хранения творога является эмалированная или стеклянная посуда.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394831" y="281000"/>
            <a:ext cx="4606967" cy="523220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Условия хранения творога </a:t>
            </a:r>
          </a:p>
        </p:txBody>
      </p:sp>
      <p:sp>
        <p:nvSpPr>
          <p:cNvPr id="39938" name="AutoShape 2" descr="https://absolut-dostavka.ru/800/600/https/st3.depositphotos.com/2894907/17474/i/1600/depositphotos_174742964-stock-photo-frozen-cottage-chees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9940" name="Picture 4" descr="https://thumbs.dreamstime.com/b/%D0%B7%D0%B0%D0%BC%D0%BE%D1%80%D0%BE%D0%B6%D0%B5%D0%BD%D0%BD%D1%8B%D0%B9-%D1%82%D0%B2%D0%BE%D1%80%D0%BE%D0%B3-1045244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5708" y="3779031"/>
            <a:ext cx="3993092" cy="2660398"/>
          </a:xfrm>
          <a:prstGeom prst="rect">
            <a:avLst/>
          </a:prstGeom>
          <a:noFill/>
        </p:spPr>
      </p:pic>
      <p:pic>
        <p:nvPicPr>
          <p:cNvPr id="39942" name="Picture 6" descr="https://sdelai-lestnicu.ru/wp-content/uploads/9/c/6/9c6a07b28d9d065ee976ec4dff95fff5.jpg"/>
          <p:cNvPicPr>
            <a:picLocks noChangeAspect="1" noChangeArrowheads="1"/>
          </p:cNvPicPr>
          <p:nvPr/>
        </p:nvPicPr>
        <p:blipFill>
          <a:blip r:embed="rId3"/>
          <a:srcRect r="46722" b="8444"/>
          <a:stretch>
            <a:fillRect/>
          </a:stretch>
        </p:blipFill>
        <p:spPr bwMode="auto">
          <a:xfrm>
            <a:off x="6996642" y="3048000"/>
            <a:ext cx="3044825" cy="34882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6014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3D4A807-C87A-4C6C-A9AC-029E2075520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66686" y="1126671"/>
            <a:ext cx="11178647" cy="5731329"/>
          </a:xfrm>
          <a:solidFill>
            <a:schemeClr val="accent2">
              <a:alpha val="85000"/>
            </a:schemeClr>
          </a:solidFill>
        </p:spPr>
        <p:txBody>
          <a:bodyPr/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 первой части исследования я узнал о двух способах приготовления творога в домашних условиях: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 способ «Домашний творог  из кефира»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Кефир наливаем в кастрюлю и нагреваем на медленном огне, постоянно помешивая. Когда начнёт отделяться сыворотка, снимаем кастрюлю с огня, немного охлаждаем и откидываем на сито или марлю.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 способ «Домашний творог из кефира в морозилке»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Положить пакет кефира в морозилку. Достать, снять упаковку. Положить кефирный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брикетик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дуршлаг и... все! Оставить на ночь. А утром вы будете кушать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замечательный, свеженький, вкусненький творожок кремовой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консистенции. А стекшую сыворотку можно или просто выпить,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или сделать на ней оладьи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условиях детского сада 2 способ нам кажется более простым и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безопасным попробуем   приготовить  творог с помощью взрослых,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интересно, что у нас получится?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11060" y="264672"/>
            <a:ext cx="5830122" cy="523220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Практическая часть исследования</a:t>
            </a:r>
          </a:p>
        </p:txBody>
      </p:sp>
      <p:sp>
        <p:nvSpPr>
          <p:cNvPr id="39938" name="AutoShape 2" descr="https://absolut-dostavka.ru/800/600/https/st3.depositphotos.com/2894907/17474/i/1600/depositphotos_174742964-stock-photo-frozen-cottage-chees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9" descr="C:\Users\Home\Downloads\WhatsApp Image 2023-01-23 at 15.00.07.jpeg"/>
          <p:cNvPicPr>
            <a:picLocks noChangeAspect="1" noChangeArrowheads="1"/>
          </p:cNvPicPr>
          <p:nvPr/>
        </p:nvPicPr>
        <p:blipFill>
          <a:blip r:embed="rId2"/>
          <a:srcRect l="290" t="25676" r="1608" b="36400"/>
          <a:stretch>
            <a:fillRect/>
          </a:stretch>
        </p:blipFill>
        <p:spPr bwMode="auto">
          <a:xfrm>
            <a:off x="7868556" y="4196442"/>
            <a:ext cx="3234872" cy="22206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6014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7913F77D-A2B9-4A2C-BA74-8FB32371B8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27991" y="0"/>
            <a:ext cx="5729145" cy="613742"/>
          </a:xfrm>
          <a:solidFill>
            <a:schemeClr val="accent2">
              <a:alpha val="85000"/>
            </a:schemeClr>
          </a:solidFill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Приготовление творога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56E45892-E1DF-4229-A845-38BD498413D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95943" y="817034"/>
            <a:ext cx="11996057" cy="1795537"/>
          </a:xfrm>
          <a:solidFill>
            <a:schemeClr val="accent2">
              <a:alpha val="85000"/>
            </a:schemeClr>
          </a:solidFill>
        </p:spPr>
        <p:txBody>
          <a:bodyPr/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Вечером мы отнесли пачку кефира в холодильник  и оставили его до утра. Утром достали ледяной комочек и принесли в группу. Сняли упаковку и положили на дуршлаг, под дуршлаг подставили глубокую тарелку . Оставили на 4 часа. По истечении времени , с нашим кефиром действительно произошли чудеса,   жидкая составляющая кефира, в виде сыворотки стекла в тарелку, а на дуршлаге осталась  творожная масса.</a:t>
            </a:r>
          </a:p>
          <a:p>
            <a:pPr algn="just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Вывод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 Даже в условиях детского сада можно приготовить настоящий нежный творожок. Часть нашей гипотезы- подтвердилась!</a:t>
            </a:r>
            <a:endParaRPr lang="ru-RU" sz="1800" dirty="0"/>
          </a:p>
        </p:txBody>
      </p:sp>
      <p:pic>
        <p:nvPicPr>
          <p:cNvPr id="98306" name="Picture 2" descr="C:\Users\Home\Desktop\WhatsApp Image 2023-02-01 at 15.26.30.jpeg"/>
          <p:cNvPicPr>
            <a:picLocks noChangeAspect="1" noChangeArrowheads="1"/>
          </p:cNvPicPr>
          <p:nvPr/>
        </p:nvPicPr>
        <p:blipFill>
          <a:blip r:embed="rId2"/>
          <a:srcRect t="4331" r="490" b="17814"/>
          <a:stretch>
            <a:fillRect/>
          </a:stretch>
        </p:blipFill>
        <p:spPr bwMode="auto">
          <a:xfrm>
            <a:off x="212271" y="2808429"/>
            <a:ext cx="2432957" cy="3380099"/>
          </a:xfrm>
          <a:prstGeom prst="rect">
            <a:avLst/>
          </a:prstGeom>
          <a:noFill/>
        </p:spPr>
      </p:pic>
      <p:pic>
        <p:nvPicPr>
          <p:cNvPr id="98307" name="Picture 3" descr="C:\Users\Home\Desktop\WhatsApp Image 2023-02-01 at 15.33.5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0783" y="2736835"/>
            <a:ext cx="2120445" cy="3765337"/>
          </a:xfrm>
          <a:prstGeom prst="rect">
            <a:avLst/>
          </a:prstGeom>
          <a:noFill/>
        </p:spPr>
      </p:pic>
      <p:pic>
        <p:nvPicPr>
          <p:cNvPr id="98308" name="Picture 4" descr="C:\Users\Home\Desktop\WhatsApp Image 2023-02-01 at 15.33.55 (1)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5177580" y="2757267"/>
            <a:ext cx="2088633" cy="3708847"/>
          </a:xfrm>
          <a:prstGeom prst="rect">
            <a:avLst/>
          </a:prstGeom>
          <a:noFill/>
        </p:spPr>
      </p:pic>
      <p:pic>
        <p:nvPicPr>
          <p:cNvPr id="98309" name="Picture 5" descr="C:\Users\Home\Desktop\WhatsApp Image 2023-02-01 at 15.36.57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76457" y="2812111"/>
            <a:ext cx="2059639" cy="3657363"/>
          </a:xfrm>
          <a:prstGeom prst="rect">
            <a:avLst/>
          </a:prstGeom>
          <a:noFill/>
        </p:spPr>
      </p:pic>
      <p:pic>
        <p:nvPicPr>
          <p:cNvPr id="98310" name="Picture 6" descr="C:\Users\Home\Desktop\WhatsApp Image 2023-02-01 at 15.36.57 (1)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825938" y="2710543"/>
            <a:ext cx="2170119" cy="38535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4913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3D4A807-C87A-4C6C-A9AC-029E2075520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85801" y="1240971"/>
            <a:ext cx="6906986" cy="3788229"/>
          </a:xfrm>
          <a:solidFill>
            <a:schemeClr val="accent2">
              <a:alpha val="85000"/>
            </a:schemeClr>
          </a:solidFill>
        </p:spPr>
        <p:txBody>
          <a:bodyPr/>
          <a:lstStyle/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/>
              <a:t> Переходим к второй части гипотезы .</a:t>
            </a:r>
          </a:p>
          <a:p>
            <a:pPr>
              <a:buNone/>
            </a:pPr>
            <a:r>
              <a:rPr lang="ru-RU" dirty="0" smtClean="0"/>
              <a:t>Для начала мы сходили в магазин и</a:t>
            </a:r>
          </a:p>
          <a:p>
            <a:pPr>
              <a:buNone/>
            </a:pPr>
            <a:r>
              <a:rPr lang="ru-RU" dirty="0" smtClean="0"/>
              <a:t> купили несколько видов творога </a:t>
            </a:r>
          </a:p>
          <a:p>
            <a:pPr>
              <a:buNone/>
            </a:pPr>
            <a:r>
              <a:rPr lang="ru-RU" dirty="0" smtClean="0"/>
              <a:t>разных производителей, проверим </a:t>
            </a:r>
          </a:p>
          <a:p>
            <a:pPr>
              <a:buNone/>
            </a:pPr>
            <a:r>
              <a:rPr lang="ru-RU" dirty="0" smtClean="0"/>
              <a:t>их на качество!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41389" y="313658"/>
            <a:ext cx="9455665" cy="523220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Изучение качество магазинного творога опытным путем</a:t>
            </a:r>
          </a:p>
        </p:txBody>
      </p:sp>
      <p:sp>
        <p:nvSpPr>
          <p:cNvPr id="39938" name="AutoShape 2" descr="https://absolut-dostavka.ru/800/600/https/st3.depositphotos.com/2894907/17474/i/1600/depositphotos_174742964-stock-photo-frozen-cottage-chees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9330" name="Picture 2" descr="C:\Users\Home\Desktop\WhatsApp Image 2023-02-01 at 15.54.49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2884" y="1225201"/>
            <a:ext cx="2953202" cy="5244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6014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3D4A807-C87A-4C6C-A9AC-029E2075520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77586" y="587829"/>
            <a:ext cx="11576957" cy="1877785"/>
          </a:xfrm>
          <a:solidFill>
            <a:schemeClr val="accent2">
              <a:alpha val="85000"/>
            </a:schemeClr>
          </a:solidFill>
        </p:spPr>
        <p:txBody>
          <a:bodyPr/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Опыт №1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Берем  кусочек  творога и капаем на него раствором йода. Синий цвет говорит о наличии крахмала. Если же творог окрасился йодом в коричневый оттенок, крахмала нет. В нашем случае образец № 1 и 3 окрасился в коричневый цвет, образец №2  имеет синий оттенок.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Вывод: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Образец  под №1 и 3 не содержит крахмал. В образце под №2  обнаружены следы крахмала.</a:t>
            </a: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41389" y="0"/>
            <a:ext cx="9455665" cy="523220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Изучение качеств магазинного творога опытным путем</a:t>
            </a:r>
          </a:p>
        </p:txBody>
      </p:sp>
      <p:sp>
        <p:nvSpPr>
          <p:cNvPr id="39938" name="AutoShape 2" descr="https://absolut-dostavka.ru/800/600/https/st3.depositphotos.com/2894907/17474/i/1600/depositphotos_174742964-stock-photo-frozen-cottage-chees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0354" name="Picture 2" descr="C:\Users\Home\Desktop\WhatsApp Image 2023-02-01 at 16.03.20.jpeg"/>
          <p:cNvPicPr>
            <a:picLocks noChangeAspect="1" noChangeArrowheads="1"/>
          </p:cNvPicPr>
          <p:nvPr/>
        </p:nvPicPr>
        <p:blipFill>
          <a:blip r:embed="rId2"/>
          <a:srcRect r="-4000" b="14649"/>
          <a:stretch>
            <a:fillRect/>
          </a:stretch>
        </p:blipFill>
        <p:spPr bwMode="auto">
          <a:xfrm>
            <a:off x="473526" y="2628404"/>
            <a:ext cx="2759531" cy="4021504"/>
          </a:xfrm>
          <a:prstGeom prst="rect">
            <a:avLst/>
          </a:prstGeom>
          <a:noFill/>
        </p:spPr>
      </p:pic>
      <p:pic>
        <p:nvPicPr>
          <p:cNvPr id="100355" name="Picture 3" descr="C:\Users\Home\Desktop\WhatsApp Image 2023-02-01 at 16.04.30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1771" y="2403400"/>
            <a:ext cx="2398257" cy="4258657"/>
          </a:xfrm>
          <a:prstGeom prst="rect">
            <a:avLst/>
          </a:prstGeom>
          <a:noFill/>
        </p:spPr>
      </p:pic>
      <p:pic>
        <p:nvPicPr>
          <p:cNvPr id="100358" name="Picture 6" descr="C:\Users\Home\Desktop\WhatsApp Image 2023-02-01 at 16.04.31.jpeg"/>
          <p:cNvPicPr>
            <a:picLocks noChangeAspect="1" noChangeArrowheads="1"/>
          </p:cNvPicPr>
          <p:nvPr/>
        </p:nvPicPr>
        <p:blipFill>
          <a:blip r:embed="rId4"/>
          <a:srcRect r="-876" b="23641"/>
          <a:stretch>
            <a:fillRect/>
          </a:stretch>
        </p:blipFill>
        <p:spPr bwMode="auto">
          <a:xfrm>
            <a:off x="7969909" y="2681384"/>
            <a:ext cx="2888591" cy="38827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6014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3D4A807-C87A-4C6C-A9AC-029E2075520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77586" y="587829"/>
            <a:ext cx="11576957" cy="3118757"/>
          </a:xfrm>
          <a:solidFill>
            <a:schemeClr val="accent2">
              <a:alpha val="85000"/>
            </a:schemeClr>
          </a:solidFill>
        </p:spPr>
        <p:txBody>
          <a:bodyPr/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Опыт №2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Термическая обработка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Производители могут добавлять в творог различные масла (пальмовое или кокосовое). На вкус, цвет и запах их узнать невозможно. Поэтому была придумана еще одна проверка, которую очень легко сделать в домашних условиях.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Нам понадобятся только миска, кипяток и кусочки массы. Творог  кладем в отдельную емкость, заливаем кипятком и аккуратно размешиваем. Качественный продукт под воздействием температуры должен свернуться в плотный тугой комочек. Плохой творог с содержанием растительных масел должен практически раствориться, оставив только мелкие мягкие сгустки. В нашем случае  испытуемый № 1и 2  превратился  в плотный тугой комочек похожий на сыр. № 3 превратился в жидкую кашицу.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Вывод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 Творог, купленный нами, № 1 и 2 не содержит растительных масел, а № 3 содержит.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41389" y="0"/>
            <a:ext cx="9455665" cy="523220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Изучение качеств магазинного творога опытным путем</a:t>
            </a:r>
          </a:p>
        </p:txBody>
      </p:sp>
      <p:sp>
        <p:nvSpPr>
          <p:cNvPr id="39938" name="AutoShape 2" descr="https://absolut-dostavka.ru/800/600/https/st3.depositphotos.com/2894907/17474/i/1600/depositphotos_174742964-stock-photo-frozen-cottage-chees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1378" name="Picture 2" descr="C:\Users\Home\Desktop\WhatsApp Image 2023-02-01 at 16.18.27 (1).jpeg"/>
          <p:cNvPicPr>
            <a:picLocks noChangeAspect="1" noChangeArrowheads="1"/>
          </p:cNvPicPr>
          <p:nvPr/>
        </p:nvPicPr>
        <p:blipFill>
          <a:blip r:embed="rId2"/>
          <a:srcRect r="-914" b="26888"/>
          <a:stretch>
            <a:fillRect/>
          </a:stretch>
        </p:blipFill>
        <p:spPr bwMode="auto">
          <a:xfrm>
            <a:off x="1357764" y="3848024"/>
            <a:ext cx="2136549" cy="2748719"/>
          </a:xfrm>
          <a:prstGeom prst="rect">
            <a:avLst/>
          </a:prstGeom>
          <a:noFill/>
        </p:spPr>
      </p:pic>
      <p:pic>
        <p:nvPicPr>
          <p:cNvPr id="101379" name="Picture 3" descr="C:\Users\Home\Desktop\WhatsApp Image 2023-02-01 at 16.18.27.jpeg"/>
          <p:cNvPicPr>
            <a:picLocks noChangeAspect="1" noChangeArrowheads="1"/>
          </p:cNvPicPr>
          <p:nvPr/>
        </p:nvPicPr>
        <p:blipFill>
          <a:blip r:embed="rId3"/>
          <a:srcRect r="1803" b="34876"/>
          <a:stretch>
            <a:fillRect/>
          </a:stretch>
        </p:blipFill>
        <p:spPr bwMode="auto">
          <a:xfrm>
            <a:off x="4720546" y="3711287"/>
            <a:ext cx="2464025" cy="2901785"/>
          </a:xfrm>
          <a:prstGeom prst="rect">
            <a:avLst/>
          </a:prstGeom>
          <a:noFill/>
        </p:spPr>
      </p:pic>
      <p:pic>
        <p:nvPicPr>
          <p:cNvPr id="101380" name="Picture 4" descr="C:\Users\Home\Desktop\WhatsApp Image 2023-02-01 at 16.18.27 (2).jpeg"/>
          <p:cNvPicPr>
            <a:picLocks noChangeAspect="1" noChangeArrowheads="1"/>
          </p:cNvPicPr>
          <p:nvPr/>
        </p:nvPicPr>
        <p:blipFill>
          <a:blip r:embed="rId4"/>
          <a:srcRect t="4023" r="-2667" b="21830"/>
          <a:stretch>
            <a:fillRect/>
          </a:stretch>
        </p:blipFill>
        <p:spPr bwMode="auto">
          <a:xfrm>
            <a:off x="8425543" y="3792250"/>
            <a:ext cx="2220686" cy="28479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6014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3D4A807-C87A-4C6C-A9AC-029E2075520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77586" y="587830"/>
            <a:ext cx="11576957" cy="2008414"/>
          </a:xfrm>
          <a:solidFill>
            <a:schemeClr val="accent2">
              <a:alpha val="85000"/>
            </a:schemeClr>
          </a:solidFill>
        </p:spPr>
        <p:txBody>
          <a:bodyPr/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Опыт №3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Часто, чтобы скрыть какие-то недостатки, в творог добавляют соду. Мы проверим и это. Возьмем  кусочек творога  и добавим воды, размешаем и капнем уксус в  тарелочку. Все знают, что продукты с содой будут пениться. В нашем случае этого не произошло.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Вывод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Наши образцы творога не содержат соды в составе.</a:t>
            </a: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41389" y="0"/>
            <a:ext cx="9455665" cy="523220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Изучение качеств магазинного творога опытным путем</a:t>
            </a:r>
          </a:p>
        </p:txBody>
      </p:sp>
      <p:sp>
        <p:nvSpPr>
          <p:cNvPr id="39938" name="AutoShape 2" descr="https://absolut-dostavka.ru/800/600/https/st3.depositphotos.com/2894907/17474/i/1600/depositphotos_174742964-stock-photo-frozen-cottage-chees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5538" name="Picture 2" descr="C:\Users\Home\Desktop\WhatsApp Image 2023-02-01 at 22.19.0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6596" y="2873828"/>
            <a:ext cx="2032187" cy="3608614"/>
          </a:xfrm>
          <a:prstGeom prst="rect">
            <a:avLst/>
          </a:prstGeom>
          <a:noFill/>
        </p:spPr>
      </p:pic>
      <p:pic>
        <p:nvPicPr>
          <p:cNvPr id="9" name="Picture 4" descr="C:\Users\Home\Desktop\WhatsApp Image 2023-02-01 at 16.18.27 (2).jpeg"/>
          <p:cNvPicPr>
            <a:picLocks noChangeAspect="1" noChangeArrowheads="1"/>
          </p:cNvPicPr>
          <p:nvPr/>
        </p:nvPicPr>
        <p:blipFill>
          <a:blip r:embed="rId3"/>
          <a:srcRect t="4023" r="-2667" b="21830"/>
          <a:stretch>
            <a:fillRect/>
          </a:stretch>
        </p:blipFill>
        <p:spPr bwMode="auto">
          <a:xfrm>
            <a:off x="8098971" y="2824842"/>
            <a:ext cx="2953871" cy="3788229"/>
          </a:xfrm>
          <a:prstGeom prst="rect">
            <a:avLst/>
          </a:prstGeom>
          <a:noFill/>
        </p:spPr>
      </p:pic>
      <p:pic>
        <p:nvPicPr>
          <p:cNvPr id="65540" name="Picture 4" descr="https://static.mk.ru/upload/entities/2022/08/17/09/articles/facebookPicture/21/30/e2/6a/a89473902380e38d7e4ab83523e96d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27070" y="3935185"/>
            <a:ext cx="3151415" cy="21009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6014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3D4A807-C87A-4C6C-A9AC-029E2075520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77586" y="587830"/>
            <a:ext cx="11576957" cy="2008414"/>
          </a:xfrm>
          <a:solidFill>
            <a:schemeClr val="accent2">
              <a:alpha val="85000"/>
            </a:schemeClr>
          </a:solidFill>
        </p:spPr>
        <p:txBody>
          <a:bodyPr/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Общий вывод: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Теперь я точно знаю ,какой творог мы будем покупать и советовать купить свои близким и друзьям, образец №  1 прошел полную проверку и оказался самым качественным  из всех !</a:t>
            </a: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41389" y="0"/>
            <a:ext cx="9455665" cy="523220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Изучение качеств магазинного творога опытным путем</a:t>
            </a:r>
          </a:p>
        </p:txBody>
      </p:sp>
      <p:sp>
        <p:nvSpPr>
          <p:cNvPr id="39938" name="AutoShape 2" descr="https://absolut-dostavka.ru/800/600/https/st3.depositphotos.com/2894907/17474/i/1600/depositphotos_174742964-stock-photo-frozen-cottage-chees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5538" name="Picture 2" descr="C:\Users\Home\Desktop\WhatsApp Image 2023-02-01 at 22.19.0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6596" y="2873828"/>
            <a:ext cx="2032187" cy="3608614"/>
          </a:xfrm>
          <a:prstGeom prst="rect">
            <a:avLst/>
          </a:prstGeom>
          <a:noFill/>
        </p:spPr>
      </p:pic>
      <p:pic>
        <p:nvPicPr>
          <p:cNvPr id="9" name="Picture 4" descr="C:\Users\Home\Desktop\WhatsApp Image 2023-02-01 at 16.18.27 (2).jpeg"/>
          <p:cNvPicPr>
            <a:picLocks noChangeAspect="1" noChangeArrowheads="1"/>
          </p:cNvPicPr>
          <p:nvPr/>
        </p:nvPicPr>
        <p:blipFill>
          <a:blip r:embed="rId3"/>
          <a:srcRect t="4023" r="-2667" b="21830"/>
          <a:stretch>
            <a:fillRect/>
          </a:stretch>
        </p:blipFill>
        <p:spPr bwMode="auto">
          <a:xfrm>
            <a:off x="8098971" y="2824842"/>
            <a:ext cx="2953871" cy="3788229"/>
          </a:xfrm>
          <a:prstGeom prst="rect">
            <a:avLst/>
          </a:prstGeom>
          <a:noFill/>
        </p:spPr>
      </p:pic>
      <p:pic>
        <p:nvPicPr>
          <p:cNvPr id="65540" name="Picture 4" descr="https://static.mk.ru/upload/entities/2022/08/17/09/articles/facebookPicture/21/30/e2/6a/a89473902380e38d7e4ab83523e96d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27070" y="3935185"/>
            <a:ext cx="3151415" cy="21009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6014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3D4A807-C87A-4C6C-A9AC-029E2075520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51514" y="326573"/>
            <a:ext cx="4555672" cy="457198"/>
          </a:xfrm>
          <a:solidFill>
            <a:schemeClr val="accent2">
              <a:alpha val="85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Блюда из творога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8245" y="1371601"/>
            <a:ext cx="10382525" cy="1477328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Одной из задач моей исследовательской работы,  было доказать своим друзьям, что творог необходим нашему растущему организму, с помощью воспитателя  я подготовил для детей  познавательную презентацию о твороге,  а с помощью мамы узнал несколько рецептов из творога, которые точно понравятся даже самым великим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нехочухам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! А буклеты с рецептами раздал всем желающим!</a:t>
            </a:r>
          </a:p>
        </p:txBody>
      </p:sp>
      <p:sp>
        <p:nvSpPr>
          <p:cNvPr id="39938" name="AutoShape 2" descr="https://absolut-dostavka.ru/800/600/https/st3.depositphotos.com/2894907/17474/i/1600/depositphotos_174742964-stock-photo-frozen-cottage-chees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6562" name="Picture 2" descr="https://vego-kolbasa.ru/wp-content/uploads/d/c/8/dc8f0ed679efa3064b21cbf5e54c621d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873" y="4091867"/>
            <a:ext cx="2974414" cy="235791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75874" y="3685205"/>
            <a:ext cx="3468642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Вареники с творогом и вишней</a:t>
            </a:r>
            <a:endParaRPr lang="ru-RU" dirty="0"/>
          </a:p>
        </p:txBody>
      </p:sp>
      <p:pic>
        <p:nvPicPr>
          <p:cNvPr id="66564" name="Picture 4" descr="https://argumentrus.ru/wp-content/uploads/0/4/4/044c60e52826a28cb59983b3052e8497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37719" y="3487928"/>
            <a:ext cx="3828596" cy="255364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069981" y="2950420"/>
            <a:ext cx="2195088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Творожный пудинг</a:t>
            </a:r>
            <a:endParaRPr lang="ru-RU" dirty="0"/>
          </a:p>
        </p:txBody>
      </p:sp>
      <p:pic>
        <p:nvPicPr>
          <p:cNvPr id="66566" name="Picture 6" descr="https://podacha-blud.com/uploads/posts/2022-09/1664329519_21-podacha-blud-com-p-blinchiki-farshirovannie-tvorogom-foto-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05157" y="3936456"/>
            <a:ext cx="3249385" cy="242360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9023069" y="3325976"/>
            <a:ext cx="2497415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Блинчики с творогом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6014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3D4A807-C87A-4C6C-A9AC-029E2075520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249386" y="326573"/>
            <a:ext cx="5143500" cy="457198"/>
          </a:xfrm>
          <a:solidFill>
            <a:schemeClr val="accent2">
              <a:alpha val="85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Заключение</a:t>
            </a: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02547" y="1224642"/>
            <a:ext cx="5108396" cy="544764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ходе своей исследовательской работы, я узнал достаточно много  информации о свойствах творога, о его возникновении, о пользе и вреде, о способах его приготовления, и самое главное , как покупать творог высокого</a:t>
            </a:r>
          </a:p>
          <a:p>
            <a:pPr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качества. О том, что это можно проверить</a:t>
            </a:r>
          </a:p>
          <a:p>
            <a:pPr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 помощью простых опытов, которые </a:t>
            </a:r>
          </a:p>
          <a:p>
            <a:pPr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можно проводить в  домашних условиях </a:t>
            </a:r>
          </a:p>
          <a:p>
            <a:pPr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и детского сада. Я надеюсь , что моя </a:t>
            </a:r>
          </a:p>
          <a:p>
            <a:pPr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исследовательская работа будет кому то</a:t>
            </a:r>
          </a:p>
          <a:p>
            <a:pPr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полезна. </a:t>
            </a: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Будьте здоровы!</a:t>
            </a: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8" name="AutoShape 2" descr="https://absolut-dostavka.ru/800/600/https/st3.depositphotos.com/2894907/17474/i/1600/depositphotos_174742964-stock-photo-frozen-cottage-chees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6" descr="C:\Users\Home\Desktop\WhatsApp Image 2023-02-01 at 15.36.57 (1).jpeg"/>
          <p:cNvPicPr>
            <a:picLocks noChangeAspect="1" noChangeArrowheads="1"/>
          </p:cNvPicPr>
          <p:nvPr/>
        </p:nvPicPr>
        <p:blipFill>
          <a:blip r:embed="rId2"/>
          <a:srcRect r="-3373" b="12537"/>
          <a:stretch>
            <a:fillRect/>
          </a:stretch>
        </p:blipFill>
        <p:spPr bwMode="auto">
          <a:xfrm>
            <a:off x="7148050" y="956800"/>
            <a:ext cx="3677793" cy="55256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6014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9715" y="570897"/>
            <a:ext cx="10074729" cy="3046988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Актуальность темы.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Когда нам в детском саду дают блюда из творога,  я замечаю, что не все мои друзья любят творог, как я. Часто от взрослых слышу: «Ешь творог – он полезен». Мне стало интересно, а что  такое творог, можно ли его сделать самим,   в чем его польза, и если от него вред, и как объяснить это своим друзьям. Взрослые говорят , что молочные продукты являются жизненно важными продуктами питания, а для растущего организма эти продукты приносят много пользы. Творог  должен быть в рационе каждого ребенка, и что не весь творог полезен, который продается в магазине, но как же это выяснить?</a:t>
            </a:r>
          </a:p>
          <a:p>
            <a:pPr algn="just"/>
            <a:endParaRPr lang="ru-RU" sz="2000" dirty="0"/>
          </a:p>
        </p:txBody>
      </p:sp>
      <p:sp>
        <p:nvSpPr>
          <p:cNvPr id="44034" name="AutoShape 2" descr="blob:https://web.whatsapp.com/6e60a4ac-1f43-4f5b-a236-a7ea2684fb0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36" name="AutoShape 4" descr="blob:https://web.whatsapp.com/6e60a4ac-1f43-4f5b-a236-a7ea2684fb0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38" name="AutoShape 6" descr="blob:https://web.whatsapp.com/bf52d9c2-3d99-422c-acb3-61a1978ec38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40" name="AutoShape 8" descr="blob:https://web.whatsapp.com/bf52d9c2-3d99-422c-acb3-61a1978ec38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555575" y="1021639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14338" name="Picture 2" descr="https://aroma-avenue.ru/wp-content/uploads/0/5/2/052900d421eb4432a2c54ad615d0e97c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6201" y="3750430"/>
            <a:ext cx="3779613" cy="2519741"/>
          </a:xfrm>
          <a:prstGeom prst="rect">
            <a:avLst/>
          </a:prstGeom>
          <a:noFill/>
        </p:spPr>
      </p:pic>
      <p:pic>
        <p:nvPicPr>
          <p:cNvPr id="14340" name="Picture 4" descr="https://avatars.mds.yandex.net/i?id=8d17e97ba601a626921ddd9e3c07160e-5896582-images-thumbs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6333" y="3814847"/>
            <a:ext cx="4073525" cy="2291359"/>
          </a:xfrm>
          <a:prstGeom prst="rect">
            <a:avLst/>
          </a:prstGeom>
          <a:noFill/>
        </p:spPr>
      </p:pic>
      <p:pic>
        <p:nvPicPr>
          <p:cNvPr id="14342" name="Picture 6" descr="https://povarejki.ru/wp-content/uploads/2015/11/zapekanka-iz-tikvi-foto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01003" y="4599299"/>
            <a:ext cx="3289754" cy="18504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3188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" descr="blob:https://web.whatsapp.com/6e60a4ac-1f43-4f5b-a236-a7ea2684fb0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36" name="AutoShape 4" descr="blob:https://web.whatsapp.com/6e60a4ac-1f43-4f5b-a236-a7ea2684fb0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38" name="AutoShape 6" descr="blob:https://web.whatsapp.com/bf52d9c2-3d99-422c-acb3-61a1978ec38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40" name="AutoShape 8" descr="blob:https://web.whatsapp.com/bf52d9c2-3d99-422c-acb3-61a1978ec38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4041" name="Picture 9" descr="C:\Users\Home\Downloads\WhatsApp Image 2023-01-23 at 15.00.07.jpeg"/>
          <p:cNvPicPr>
            <a:picLocks noChangeAspect="1" noChangeArrowheads="1"/>
          </p:cNvPicPr>
          <p:nvPr/>
        </p:nvPicPr>
        <p:blipFill>
          <a:blip r:embed="rId2"/>
          <a:srcRect l="290" t="10938" r="-941" b="18130"/>
          <a:stretch>
            <a:fillRect/>
          </a:stretch>
        </p:blipFill>
        <p:spPr bwMode="auto">
          <a:xfrm>
            <a:off x="4521199" y="2484349"/>
            <a:ext cx="3318933" cy="4153518"/>
          </a:xfrm>
          <a:prstGeom prst="rect">
            <a:avLst/>
          </a:prstGeom>
          <a:noFill/>
        </p:spPr>
      </p:pic>
      <p:pic>
        <p:nvPicPr>
          <p:cNvPr id="44043" name="Picture 11" descr="https://uprostim.com/wp-content/uploads/2021/04/image078-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93663" y="481949"/>
            <a:ext cx="3570366" cy="258845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8555575" y="1021639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394199" y="80567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dirty="0"/>
          </a:p>
        </p:txBody>
      </p:sp>
      <p:pic>
        <p:nvPicPr>
          <p:cNvPr id="44033" name="Picture 1" descr="C:\Users\Home\Desktop\WhatsApp Image 2023-01-30 at 20.53.05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57735" y="3335867"/>
            <a:ext cx="3681295" cy="2962292"/>
          </a:xfrm>
          <a:prstGeom prst="rect">
            <a:avLst/>
          </a:prstGeom>
          <a:noFill/>
        </p:spPr>
      </p:pic>
      <p:pic>
        <p:nvPicPr>
          <p:cNvPr id="44035" name="Picture 3" descr="C:\Users\Home\Desktop\WhatsApp Image 2023-01-30 at 20.52.46.jpeg"/>
          <p:cNvPicPr>
            <a:picLocks noChangeAspect="1" noChangeArrowheads="1"/>
          </p:cNvPicPr>
          <p:nvPr/>
        </p:nvPicPr>
        <p:blipFill>
          <a:blip r:embed="rId5"/>
          <a:srcRect t="20365" b="18520"/>
          <a:stretch>
            <a:fillRect/>
          </a:stretch>
        </p:blipFill>
        <p:spPr bwMode="auto">
          <a:xfrm>
            <a:off x="558799" y="3077143"/>
            <a:ext cx="3234267" cy="3509924"/>
          </a:xfrm>
          <a:prstGeom prst="rect">
            <a:avLst/>
          </a:prstGeom>
          <a:noFill/>
        </p:spPr>
      </p:pic>
      <p:pic>
        <p:nvPicPr>
          <p:cNvPr id="14" name="Picture 11" descr="https://uprostim.com/wp-content/uploads/2021/04/image078-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1281"/>
            <a:ext cx="3570366" cy="2588454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487629" y="1313933"/>
            <a:ext cx="20481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Сейчас настроюсь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сьем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кусочек….</a:t>
            </a:r>
            <a:endParaRPr lang="ru-RU" dirty="0"/>
          </a:p>
        </p:txBody>
      </p:sp>
      <p:pic>
        <p:nvPicPr>
          <p:cNvPr id="17" name="Picture 11" descr="https://uprostim.com/wp-content/uploads/2021/04/image078-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1467" y="0"/>
            <a:ext cx="4538778" cy="3290536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4385733" y="440266"/>
            <a:ext cx="353906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такое творог?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Можно ли его сделать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домашних условиях?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Какая польза и если от него вред?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узнать какой творог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покупать? И как же им доказать, что он очень вкусный и полезный.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8534401" y="1212333"/>
            <a:ext cx="365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Лучше бы макароны с сыром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дали….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3188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522493"/>
            <a:ext cx="5943600" cy="6186309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Изучить свойства творога и приготовить его с помощью взрослых в условиях детского сада, выяснить о пользе и вреде творога . Определить качество магазинного творога.</a:t>
            </a: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Найти информацию по данному вопросу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Познакомиться с историей возникновения творога, узнать о твороге от взрослых, из книг.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Попробовать получить творог в  условиях детского сада, изучить его свойства.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помощью опытов проверить качество магазинного творога разных производителей. 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Передать полученные знания своим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одногруппникам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Гипотеза: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Без научной лаборатории, в условиях детского сада, мы  приготовили творог и смогли определить качество магазинного творога разных производителей, для того что бы знать  какой творог употреблять в пищу.</a:t>
            </a:r>
          </a:p>
          <a:p>
            <a:pPr marL="457200" indent="-457200"/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Объект исследования: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магазинный творог разных производителей. </a:t>
            </a:r>
          </a:p>
          <a:p>
            <a:pPr marL="457200" indent="-457200">
              <a:spcAft>
                <a:spcPts val="0"/>
              </a:spcAft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0" name="AutoShape 2" descr="blob:https://web.whatsapp.com/9911e774-d891-4149-a905-cc0a5ea2155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3011" name="Picture 3" descr="C:\Users\Home\Downloads\WhatsApp Image 2023-01-30 at 20.41.3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73620" y="519661"/>
            <a:ext cx="5210976" cy="56766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8384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A653B74-6A70-4D20-8649-B03D14F114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5249" y="1002194"/>
            <a:ext cx="10705514" cy="691139"/>
          </a:xfrm>
          <a:solidFill>
            <a:schemeClr val="accent2">
              <a:alpha val="85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С помощью взрослых я собрал информацию из разных источников: книгах, познавательных фильмах , из беседы наших воспитателей и медицинского работника Натальи Викторовны, а также моих родителей.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39804" y="270933"/>
            <a:ext cx="5886996" cy="523220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Теоретическая часть исследования</a:t>
            </a:r>
            <a:endParaRPr lang="ru-RU" sz="2800" dirty="0"/>
          </a:p>
        </p:txBody>
      </p:sp>
      <p:pic>
        <p:nvPicPr>
          <p:cNvPr id="44033" name="Picture 1" descr="C:\Users\Home\Desktop\WhatsApp Image 2023-01-31 at 17.05.0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72267"/>
            <a:ext cx="4484043" cy="2525183"/>
          </a:xfrm>
          <a:prstGeom prst="rect">
            <a:avLst/>
          </a:prstGeom>
          <a:noFill/>
        </p:spPr>
      </p:pic>
      <p:pic>
        <p:nvPicPr>
          <p:cNvPr id="44034" name="Picture 2" descr="C:\Users\Home\Desktop\WhatsApp Image 2023-02-01 at 14.10.36 (1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9347" y="4731915"/>
            <a:ext cx="3354387" cy="1889019"/>
          </a:xfrm>
          <a:prstGeom prst="rect">
            <a:avLst/>
          </a:prstGeom>
          <a:noFill/>
        </p:spPr>
      </p:pic>
      <p:pic>
        <p:nvPicPr>
          <p:cNvPr id="44035" name="Picture 3" descr="C:\Users\Home\Desktop\WhatsApp Image 2023-02-01 at 14.10.36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51999" y="2512115"/>
            <a:ext cx="2167467" cy="3848836"/>
          </a:xfrm>
          <a:prstGeom prst="rect">
            <a:avLst/>
          </a:prstGeom>
          <a:noFill/>
        </p:spPr>
      </p:pic>
      <p:pic>
        <p:nvPicPr>
          <p:cNvPr id="44036" name="Picture 4" descr="C:\Users\Home\Desktop\WhatsApp Image 2023-02-01 at 14.10.37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08022" y="2048934"/>
            <a:ext cx="4422962" cy="24907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9586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" descr="blob:https://web.whatsapp.com/6e60a4ac-1f43-4f5b-a236-a7ea2684fb0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36" name="AutoShape 4" descr="blob:https://web.whatsapp.com/6e60a4ac-1f43-4f5b-a236-a7ea2684fb0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38" name="AutoShape 6" descr="blob:https://web.whatsapp.com/bf52d9c2-3d99-422c-acb3-61a1978ec38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40" name="AutoShape 8" descr="blob:https://web.whatsapp.com/bf52d9c2-3d99-422c-acb3-61a1978ec38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555575" y="1021639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394199" y="80567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58017" y="900558"/>
            <a:ext cx="11413589" cy="1631216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Творог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один из древнейших кисломолочных продуктов, известных человечеству. Приготовлением творога занимались жители Древнего Рима, древние славяне и многие другие народы.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Это белковый кисломолочный продукт, который получается в результате сквашивания молока.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Он имеет кисловатый вкус и запах. Цвет творога белый, слегка желтоватый, с кремовым оттенком.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Слово «творог» означает – «твердое молоко».Еще творог происходит  от слова «творить».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412164" y="177577"/>
            <a:ext cx="4796954" cy="523220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Вот, что мне удалось узнать!</a:t>
            </a:r>
          </a:p>
        </p:txBody>
      </p:sp>
      <p:pic>
        <p:nvPicPr>
          <p:cNvPr id="1026" name="Picture 2" descr="https://telegra.ph/file/f29c739ab70a4cde91ad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3012" y="2843000"/>
            <a:ext cx="5124742" cy="3648409"/>
          </a:xfrm>
          <a:prstGeom prst="rect">
            <a:avLst/>
          </a:prstGeom>
          <a:noFill/>
        </p:spPr>
      </p:pic>
      <p:pic>
        <p:nvPicPr>
          <p:cNvPr id="1028" name="Picture 4" descr="http://newbusiness.su/wp-content/uploads/2019/06/post_5d09246f3195b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9257" y="2892055"/>
            <a:ext cx="4528964" cy="35439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3188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F3689D7-143C-4A01-A71B-6138397A583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0268" y="914400"/>
            <a:ext cx="5181599" cy="5655733"/>
          </a:xfrm>
          <a:solidFill>
            <a:schemeClr val="accent2">
              <a:alpha val="85000"/>
            </a:schemeClr>
          </a:solidFill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Творог – продукт, в котором есть белки, жиры, углеводы, микроэлементы необходимые для растущего организма. В нем содержится в 12 раз больше белка, чем в молоке. Он содержит в себе фосфор, кальций, цинк, витамины А и В, а так же полезные бактерии, которые налаживают пищеварение.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73027" y="213267"/>
            <a:ext cx="4576894" cy="523220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Из чего же состоит творог?</a:t>
            </a:r>
            <a:endParaRPr lang="ru-RU" sz="2800" b="1" dirty="0"/>
          </a:p>
        </p:txBody>
      </p:sp>
      <p:pic>
        <p:nvPicPr>
          <p:cNvPr id="1028" name="Picture 4" descr="https://ketokotleta.ru/wp-content/uploads/9/4/e/94e0653bb61861f00021f113746d57e9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8085" y="1710267"/>
            <a:ext cx="5644448" cy="42333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9004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7913F77D-A2B9-4A2C-BA74-8FB32371B8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30019" y="419191"/>
            <a:ext cx="5729145" cy="613742"/>
          </a:xfrm>
          <a:solidFill>
            <a:schemeClr val="accent2">
              <a:alpha val="85000"/>
            </a:schemeClr>
          </a:solidFill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Чем же  полезен творог?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56E45892-E1DF-4229-A845-38BD498413D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8417" y="1151467"/>
            <a:ext cx="6674384" cy="5435599"/>
          </a:xfrm>
          <a:solidFill>
            <a:schemeClr val="accent2">
              <a:alpha val="85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Он полезен для обмена веществ, для укрепления костей и улучшения работы нервной системы. Без белка, который входит в его состав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не может нормально расти и развиваться живой организм. Кальций и фосфор – это основа для наших костей и зубов. Творог хорошо помогает при слабом развитии скелета у детей. Он даёт энергию, необходимую для костной ткани. </a:t>
            </a:r>
          </a:p>
          <a:p>
            <a:pPr algn="ctr"/>
            <a:endParaRPr lang="ru-RU" dirty="0"/>
          </a:p>
        </p:txBody>
      </p:sp>
      <p:pic>
        <p:nvPicPr>
          <p:cNvPr id="41988" name="Picture 4" descr="https://egemalina.ru/wp-content/uploads/2018/07/diabet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73975" y="3869573"/>
            <a:ext cx="4043892" cy="2615893"/>
          </a:xfrm>
          <a:prstGeom prst="rect">
            <a:avLst/>
          </a:prstGeom>
          <a:noFill/>
        </p:spPr>
      </p:pic>
      <p:pic>
        <p:nvPicPr>
          <p:cNvPr id="41990" name="Picture 6" descr="https://vseodetyah.com/images/2020/profilaktika-kariesa-zubov-u-detey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62404" y="1303866"/>
            <a:ext cx="4063997" cy="2285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4913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7913F77D-A2B9-4A2C-BA74-8FB32371B8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30019" y="419191"/>
            <a:ext cx="5729145" cy="613742"/>
          </a:xfrm>
          <a:solidFill>
            <a:schemeClr val="accent2">
              <a:alpha val="85000"/>
            </a:schemeClr>
          </a:solidFill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Может ли творог навредить?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56E45892-E1DF-4229-A845-38BD498413D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8417" y="1388533"/>
            <a:ext cx="6792916" cy="5164667"/>
          </a:xfrm>
          <a:solidFill>
            <a:schemeClr val="accent2">
              <a:alpha val="85000"/>
            </a:schemeClr>
          </a:solidFill>
        </p:spPr>
        <p:txBody>
          <a:bodyPr/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Если им злоупотреблять и кушать в большом количестве, то творог может и навредить человеческому организму. Слишком много кальция, который есть в этом продукте, может вызвать проблемы с почками. Если кальция очень много, он скапливается в почках, и образуются камни.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Кроме того, избыток жиров, содержащихся в твороге, может затруднить работу печени. Поэтому слишком много творога нельзя есть даже взрослым. Не говоря уже о детях. В среднем взрослому человеку можно съесть до 200 г творога в день. Ребенку дошкольного возраста разрешается съесть 300 г творога в неделю (в 3-4 приема). 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0962" name="Picture 2" descr="https://soln-biblio.mo.muzkult.ru/media/2022/09/07/1284808596/1617620107_72038_ur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09441" y="3149600"/>
            <a:ext cx="3272366" cy="32723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4913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1933</TotalTime>
  <Words>1260</Words>
  <Application>Microsoft Office PowerPoint</Application>
  <PresentationFormat>Произвольный</PresentationFormat>
  <Paragraphs>123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Times New Roman</vt:lpstr>
      <vt:lpstr>Wingdings</vt:lpstr>
      <vt:lpstr>Calibri</vt:lpstr>
      <vt:lpstr>Book Antiqua</vt:lpstr>
      <vt:lpstr>Bahnschrift SemiCondensed</vt:lpstr>
      <vt:lpstr>Тема Office</vt:lpstr>
      <vt:lpstr>Муниципальное бюджетное  дошкольное образовательное  учреждение    «Детский сад № 438»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description>fonik.ru</dc:description>
  <cp:lastModifiedBy>Home</cp:lastModifiedBy>
  <cp:revision>95</cp:revision>
  <dcterms:created xsi:type="dcterms:W3CDTF">2020-05-03T07:48:59Z</dcterms:created>
  <dcterms:modified xsi:type="dcterms:W3CDTF">2024-01-07T14:59:45Z</dcterms:modified>
</cp:coreProperties>
</file>